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4" r:id="rId3"/>
    <p:sldId id="266" r:id="rId4"/>
    <p:sldId id="280" r:id="rId5"/>
    <p:sldId id="258" r:id="rId6"/>
    <p:sldId id="263" r:id="rId7"/>
    <p:sldId id="267" r:id="rId8"/>
    <p:sldId id="277" r:id="rId9"/>
    <p:sldId id="264" r:id="rId10"/>
    <p:sldId id="265" r:id="rId11"/>
    <p:sldId id="285" r:id="rId12"/>
    <p:sldId id="287" r:id="rId13"/>
    <p:sldId id="288" r:id="rId14"/>
    <p:sldId id="290" r:id="rId15"/>
    <p:sldId id="291" r:id="rId16"/>
    <p:sldId id="289" r:id="rId17"/>
    <p:sldId id="282" r:id="rId18"/>
    <p:sldId id="260" r:id="rId19"/>
    <p:sldId id="257" r:id="rId20"/>
    <p:sldId id="270" r:id="rId21"/>
    <p:sldId id="259" r:id="rId22"/>
    <p:sldId id="271" r:id="rId23"/>
    <p:sldId id="272" r:id="rId24"/>
    <p:sldId id="273" r:id="rId25"/>
    <p:sldId id="276" r:id="rId26"/>
    <p:sldId id="278" r:id="rId27"/>
    <p:sldId id="279" r:id="rId28"/>
  </p:sldIdLst>
  <p:sldSz cx="12192000" cy="6858000"/>
  <p:notesSz cx="6858000" cy="9144000"/>
  <p:defaultTextStyle>
    <a:defPPr>
      <a:defRPr lang="en-P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04"/>
    <p:restoredTop sz="94697"/>
  </p:normalViewPr>
  <p:slideViewPr>
    <p:cSldViewPr snapToGrid="0">
      <p:cViewPr varScale="1">
        <p:scale>
          <a:sx n="166" d="100"/>
          <a:sy n="166" d="100"/>
        </p:scale>
        <p:origin x="6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5784E-262A-D2F0-878C-6BE50C73D4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A"/>
          </a:p>
        </p:txBody>
      </p:sp>
      <p:sp>
        <p:nvSpPr>
          <p:cNvPr id="3" name="Subtitle 2">
            <a:extLst>
              <a:ext uri="{FF2B5EF4-FFF2-40B4-BE49-F238E27FC236}">
                <a16:creationId xmlns:a16="http://schemas.microsoft.com/office/drawing/2014/main" id="{C8FB2BF0-BD37-D4A5-70B3-7D5F616CC6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A"/>
          </a:p>
        </p:txBody>
      </p:sp>
      <p:sp>
        <p:nvSpPr>
          <p:cNvPr id="4" name="Date Placeholder 3">
            <a:extLst>
              <a:ext uri="{FF2B5EF4-FFF2-40B4-BE49-F238E27FC236}">
                <a16:creationId xmlns:a16="http://schemas.microsoft.com/office/drawing/2014/main" id="{1C4FD79E-6F53-E2C7-1645-C28EFE6259AC}"/>
              </a:ext>
            </a:extLst>
          </p:cNvPr>
          <p:cNvSpPr>
            <a:spLocks noGrp="1"/>
          </p:cNvSpPr>
          <p:nvPr>
            <p:ph type="dt" sz="half" idx="10"/>
          </p:nvPr>
        </p:nvSpPr>
        <p:spPr/>
        <p:txBody>
          <a:bodyPr/>
          <a:lstStyle/>
          <a:p>
            <a:fld id="{594CAF8C-F88E-CF4E-94D3-1FB3B81B2971}" type="datetimeFigureOut">
              <a:rPr lang="en-PA" smtClean="0"/>
              <a:t>3/8/24</a:t>
            </a:fld>
            <a:endParaRPr lang="en-PA"/>
          </a:p>
        </p:txBody>
      </p:sp>
      <p:sp>
        <p:nvSpPr>
          <p:cNvPr id="5" name="Footer Placeholder 4">
            <a:extLst>
              <a:ext uri="{FF2B5EF4-FFF2-40B4-BE49-F238E27FC236}">
                <a16:creationId xmlns:a16="http://schemas.microsoft.com/office/drawing/2014/main" id="{7A5532AC-20CC-0764-D617-17C5FEC9EAB0}"/>
              </a:ext>
            </a:extLst>
          </p:cNvPr>
          <p:cNvSpPr>
            <a:spLocks noGrp="1"/>
          </p:cNvSpPr>
          <p:nvPr>
            <p:ph type="ftr" sz="quarter" idx="11"/>
          </p:nvPr>
        </p:nvSpPr>
        <p:spPr/>
        <p:txBody>
          <a:bodyPr/>
          <a:lstStyle/>
          <a:p>
            <a:endParaRPr lang="en-PA"/>
          </a:p>
        </p:txBody>
      </p:sp>
      <p:sp>
        <p:nvSpPr>
          <p:cNvPr id="6" name="Slide Number Placeholder 5">
            <a:extLst>
              <a:ext uri="{FF2B5EF4-FFF2-40B4-BE49-F238E27FC236}">
                <a16:creationId xmlns:a16="http://schemas.microsoft.com/office/drawing/2014/main" id="{113FAC72-B227-2548-43E6-39B7239DF826}"/>
              </a:ext>
            </a:extLst>
          </p:cNvPr>
          <p:cNvSpPr>
            <a:spLocks noGrp="1"/>
          </p:cNvSpPr>
          <p:nvPr>
            <p:ph type="sldNum" sz="quarter" idx="12"/>
          </p:nvPr>
        </p:nvSpPr>
        <p:spPr/>
        <p:txBody>
          <a:bodyPr/>
          <a:lstStyle/>
          <a:p>
            <a:fld id="{1F10F9B2-C277-574A-BC98-AC0FC4D706F6}" type="slidenum">
              <a:rPr lang="en-PA" smtClean="0"/>
              <a:t>‹#›</a:t>
            </a:fld>
            <a:endParaRPr lang="en-PA"/>
          </a:p>
        </p:txBody>
      </p:sp>
    </p:spTree>
    <p:extLst>
      <p:ext uri="{BB962C8B-B14F-4D97-AF65-F5344CB8AC3E}">
        <p14:creationId xmlns:p14="http://schemas.microsoft.com/office/powerpoint/2010/main" val="10984774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4178E-C150-30B0-3E84-C2633A296510}"/>
              </a:ext>
            </a:extLst>
          </p:cNvPr>
          <p:cNvSpPr>
            <a:spLocks noGrp="1"/>
          </p:cNvSpPr>
          <p:nvPr>
            <p:ph type="title"/>
          </p:nvPr>
        </p:nvSpPr>
        <p:spPr/>
        <p:txBody>
          <a:bodyPr/>
          <a:lstStyle/>
          <a:p>
            <a:r>
              <a:rPr lang="en-US"/>
              <a:t>Click to edit Master title style</a:t>
            </a:r>
            <a:endParaRPr lang="en-PA"/>
          </a:p>
        </p:txBody>
      </p:sp>
      <p:sp>
        <p:nvSpPr>
          <p:cNvPr id="3" name="Vertical Text Placeholder 2">
            <a:extLst>
              <a:ext uri="{FF2B5EF4-FFF2-40B4-BE49-F238E27FC236}">
                <a16:creationId xmlns:a16="http://schemas.microsoft.com/office/drawing/2014/main" id="{CCFAB016-B162-30E4-FE47-E517E958E0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A"/>
          </a:p>
        </p:txBody>
      </p:sp>
      <p:sp>
        <p:nvSpPr>
          <p:cNvPr id="4" name="Date Placeholder 3">
            <a:extLst>
              <a:ext uri="{FF2B5EF4-FFF2-40B4-BE49-F238E27FC236}">
                <a16:creationId xmlns:a16="http://schemas.microsoft.com/office/drawing/2014/main" id="{7E8AA695-6C17-4BDB-6192-47B5A2287F8D}"/>
              </a:ext>
            </a:extLst>
          </p:cNvPr>
          <p:cNvSpPr>
            <a:spLocks noGrp="1"/>
          </p:cNvSpPr>
          <p:nvPr>
            <p:ph type="dt" sz="half" idx="10"/>
          </p:nvPr>
        </p:nvSpPr>
        <p:spPr/>
        <p:txBody>
          <a:bodyPr/>
          <a:lstStyle/>
          <a:p>
            <a:fld id="{594CAF8C-F88E-CF4E-94D3-1FB3B81B2971}" type="datetimeFigureOut">
              <a:rPr lang="en-PA" smtClean="0"/>
              <a:t>3/8/24</a:t>
            </a:fld>
            <a:endParaRPr lang="en-PA"/>
          </a:p>
        </p:txBody>
      </p:sp>
      <p:sp>
        <p:nvSpPr>
          <p:cNvPr id="5" name="Footer Placeholder 4">
            <a:extLst>
              <a:ext uri="{FF2B5EF4-FFF2-40B4-BE49-F238E27FC236}">
                <a16:creationId xmlns:a16="http://schemas.microsoft.com/office/drawing/2014/main" id="{25D32635-B1C2-B2B1-7686-2761D36B7980}"/>
              </a:ext>
            </a:extLst>
          </p:cNvPr>
          <p:cNvSpPr>
            <a:spLocks noGrp="1"/>
          </p:cNvSpPr>
          <p:nvPr>
            <p:ph type="ftr" sz="quarter" idx="11"/>
          </p:nvPr>
        </p:nvSpPr>
        <p:spPr/>
        <p:txBody>
          <a:bodyPr/>
          <a:lstStyle/>
          <a:p>
            <a:endParaRPr lang="en-PA"/>
          </a:p>
        </p:txBody>
      </p:sp>
      <p:sp>
        <p:nvSpPr>
          <p:cNvPr id="6" name="Slide Number Placeholder 5">
            <a:extLst>
              <a:ext uri="{FF2B5EF4-FFF2-40B4-BE49-F238E27FC236}">
                <a16:creationId xmlns:a16="http://schemas.microsoft.com/office/drawing/2014/main" id="{7B8958AE-6988-3A67-4309-6B72A1EF014E}"/>
              </a:ext>
            </a:extLst>
          </p:cNvPr>
          <p:cNvSpPr>
            <a:spLocks noGrp="1"/>
          </p:cNvSpPr>
          <p:nvPr>
            <p:ph type="sldNum" sz="quarter" idx="12"/>
          </p:nvPr>
        </p:nvSpPr>
        <p:spPr/>
        <p:txBody>
          <a:bodyPr/>
          <a:lstStyle/>
          <a:p>
            <a:fld id="{1F10F9B2-C277-574A-BC98-AC0FC4D706F6}" type="slidenum">
              <a:rPr lang="en-PA" smtClean="0"/>
              <a:t>‹#›</a:t>
            </a:fld>
            <a:endParaRPr lang="en-PA"/>
          </a:p>
        </p:txBody>
      </p:sp>
    </p:spTree>
    <p:extLst>
      <p:ext uri="{BB962C8B-B14F-4D97-AF65-F5344CB8AC3E}">
        <p14:creationId xmlns:p14="http://schemas.microsoft.com/office/powerpoint/2010/main" val="22250173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13EA4A-B7FA-24B1-2C5F-8F24E8EE940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A"/>
          </a:p>
        </p:txBody>
      </p:sp>
      <p:sp>
        <p:nvSpPr>
          <p:cNvPr id="3" name="Vertical Text Placeholder 2">
            <a:extLst>
              <a:ext uri="{FF2B5EF4-FFF2-40B4-BE49-F238E27FC236}">
                <a16:creationId xmlns:a16="http://schemas.microsoft.com/office/drawing/2014/main" id="{78D9B98C-03F8-42AD-B116-987DAC98B4B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A"/>
          </a:p>
        </p:txBody>
      </p:sp>
      <p:sp>
        <p:nvSpPr>
          <p:cNvPr id="4" name="Date Placeholder 3">
            <a:extLst>
              <a:ext uri="{FF2B5EF4-FFF2-40B4-BE49-F238E27FC236}">
                <a16:creationId xmlns:a16="http://schemas.microsoft.com/office/drawing/2014/main" id="{5C9EFBB2-77FF-C005-1B50-437BAC59CF06}"/>
              </a:ext>
            </a:extLst>
          </p:cNvPr>
          <p:cNvSpPr>
            <a:spLocks noGrp="1"/>
          </p:cNvSpPr>
          <p:nvPr>
            <p:ph type="dt" sz="half" idx="10"/>
          </p:nvPr>
        </p:nvSpPr>
        <p:spPr/>
        <p:txBody>
          <a:bodyPr/>
          <a:lstStyle/>
          <a:p>
            <a:fld id="{594CAF8C-F88E-CF4E-94D3-1FB3B81B2971}" type="datetimeFigureOut">
              <a:rPr lang="en-PA" smtClean="0"/>
              <a:t>3/8/24</a:t>
            </a:fld>
            <a:endParaRPr lang="en-PA"/>
          </a:p>
        </p:txBody>
      </p:sp>
      <p:sp>
        <p:nvSpPr>
          <p:cNvPr id="5" name="Footer Placeholder 4">
            <a:extLst>
              <a:ext uri="{FF2B5EF4-FFF2-40B4-BE49-F238E27FC236}">
                <a16:creationId xmlns:a16="http://schemas.microsoft.com/office/drawing/2014/main" id="{72F3F0D7-C7D6-0889-519F-C246F23CC9AE}"/>
              </a:ext>
            </a:extLst>
          </p:cNvPr>
          <p:cNvSpPr>
            <a:spLocks noGrp="1"/>
          </p:cNvSpPr>
          <p:nvPr>
            <p:ph type="ftr" sz="quarter" idx="11"/>
          </p:nvPr>
        </p:nvSpPr>
        <p:spPr/>
        <p:txBody>
          <a:bodyPr/>
          <a:lstStyle/>
          <a:p>
            <a:endParaRPr lang="en-PA"/>
          </a:p>
        </p:txBody>
      </p:sp>
      <p:sp>
        <p:nvSpPr>
          <p:cNvPr id="6" name="Slide Number Placeholder 5">
            <a:extLst>
              <a:ext uri="{FF2B5EF4-FFF2-40B4-BE49-F238E27FC236}">
                <a16:creationId xmlns:a16="http://schemas.microsoft.com/office/drawing/2014/main" id="{A94A24BD-00D3-0126-0ABC-FDE02D6BF83C}"/>
              </a:ext>
            </a:extLst>
          </p:cNvPr>
          <p:cNvSpPr>
            <a:spLocks noGrp="1"/>
          </p:cNvSpPr>
          <p:nvPr>
            <p:ph type="sldNum" sz="quarter" idx="12"/>
          </p:nvPr>
        </p:nvSpPr>
        <p:spPr/>
        <p:txBody>
          <a:bodyPr/>
          <a:lstStyle/>
          <a:p>
            <a:fld id="{1F10F9B2-C277-574A-BC98-AC0FC4D706F6}" type="slidenum">
              <a:rPr lang="en-PA" smtClean="0"/>
              <a:t>‹#›</a:t>
            </a:fld>
            <a:endParaRPr lang="en-PA"/>
          </a:p>
        </p:txBody>
      </p:sp>
    </p:spTree>
    <p:extLst>
      <p:ext uri="{BB962C8B-B14F-4D97-AF65-F5344CB8AC3E}">
        <p14:creationId xmlns:p14="http://schemas.microsoft.com/office/powerpoint/2010/main" val="13557866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EFFAB-B67B-412A-D823-2192FAB20AB1}"/>
              </a:ext>
            </a:extLst>
          </p:cNvPr>
          <p:cNvSpPr>
            <a:spLocks noGrp="1"/>
          </p:cNvSpPr>
          <p:nvPr>
            <p:ph type="title"/>
          </p:nvPr>
        </p:nvSpPr>
        <p:spPr/>
        <p:txBody>
          <a:bodyPr/>
          <a:lstStyle/>
          <a:p>
            <a:r>
              <a:rPr lang="en-US"/>
              <a:t>Click to edit Master title style</a:t>
            </a:r>
            <a:endParaRPr lang="en-PA"/>
          </a:p>
        </p:txBody>
      </p:sp>
      <p:sp>
        <p:nvSpPr>
          <p:cNvPr id="3" name="Content Placeholder 2">
            <a:extLst>
              <a:ext uri="{FF2B5EF4-FFF2-40B4-BE49-F238E27FC236}">
                <a16:creationId xmlns:a16="http://schemas.microsoft.com/office/drawing/2014/main" id="{F078F7EC-0E74-2089-CD65-18E50116DF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A"/>
          </a:p>
        </p:txBody>
      </p:sp>
      <p:sp>
        <p:nvSpPr>
          <p:cNvPr id="4" name="Date Placeholder 3">
            <a:extLst>
              <a:ext uri="{FF2B5EF4-FFF2-40B4-BE49-F238E27FC236}">
                <a16:creationId xmlns:a16="http://schemas.microsoft.com/office/drawing/2014/main" id="{94BA8C79-0F67-41DF-18A0-A46D2EFA4F38}"/>
              </a:ext>
            </a:extLst>
          </p:cNvPr>
          <p:cNvSpPr>
            <a:spLocks noGrp="1"/>
          </p:cNvSpPr>
          <p:nvPr>
            <p:ph type="dt" sz="half" idx="10"/>
          </p:nvPr>
        </p:nvSpPr>
        <p:spPr/>
        <p:txBody>
          <a:bodyPr/>
          <a:lstStyle/>
          <a:p>
            <a:fld id="{594CAF8C-F88E-CF4E-94D3-1FB3B81B2971}" type="datetimeFigureOut">
              <a:rPr lang="en-PA" smtClean="0"/>
              <a:t>3/8/24</a:t>
            </a:fld>
            <a:endParaRPr lang="en-PA"/>
          </a:p>
        </p:txBody>
      </p:sp>
      <p:sp>
        <p:nvSpPr>
          <p:cNvPr id="5" name="Footer Placeholder 4">
            <a:extLst>
              <a:ext uri="{FF2B5EF4-FFF2-40B4-BE49-F238E27FC236}">
                <a16:creationId xmlns:a16="http://schemas.microsoft.com/office/drawing/2014/main" id="{5E02A6C4-488F-8DB0-752F-467208EF1D6F}"/>
              </a:ext>
            </a:extLst>
          </p:cNvPr>
          <p:cNvSpPr>
            <a:spLocks noGrp="1"/>
          </p:cNvSpPr>
          <p:nvPr>
            <p:ph type="ftr" sz="quarter" idx="11"/>
          </p:nvPr>
        </p:nvSpPr>
        <p:spPr/>
        <p:txBody>
          <a:bodyPr/>
          <a:lstStyle/>
          <a:p>
            <a:endParaRPr lang="en-PA"/>
          </a:p>
        </p:txBody>
      </p:sp>
      <p:sp>
        <p:nvSpPr>
          <p:cNvPr id="6" name="Slide Number Placeholder 5">
            <a:extLst>
              <a:ext uri="{FF2B5EF4-FFF2-40B4-BE49-F238E27FC236}">
                <a16:creationId xmlns:a16="http://schemas.microsoft.com/office/drawing/2014/main" id="{F9359B97-EBBF-22F1-7089-DB731F0E6C5D}"/>
              </a:ext>
            </a:extLst>
          </p:cNvPr>
          <p:cNvSpPr>
            <a:spLocks noGrp="1"/>
          </p:cNvSpPr>
          <p:nvPr>
            <p:ph type="sldNum" sz="quarter" idx="12"/>
          </p:nvPr>
        </p:nvSpPr>
        <p:spPr/>
        <p:txBody>
          <a:bodyPr/>
          <a:lstStyle/>
          <a:p>
            <a:fld id="{1F10F9B2-C277-574A-BC98-AC0FC4D706F6}" type="slidenum">
              <a:rPr lang="en-PA" smtClean="0"/>
              <a:t>‹#›</a:t>
            </a:fld>
            <a:endParaRPr lang="en-PA"/>
          </a:p>
        </p:txBody>
      </p:sp>
    </p:spTree>
    <p:extLst>
      <p:ext uri="{BB962C8B-B14F-4D97-AF65-F5344CB8AC3E}">
        <p14:creationId xmlns:p14="http://schemas.microsoft.com/office/powerpoint/2010/main" val="3448624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F250B-ABB9-F5C2-D59A-2B318DA84E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A"/>
          </a:p>
        </p:txBody>
      </p:sp>
      <p:sp>
        <p:nvSpPr>
          <p:cNvPr id="3" name="Text Placeholder 2">
            <a:extLst>
              <a:ext uri="{FF2B5EF4-FFF2-40B4-BE49-F238E27FC236}">
                <a16:creationId xmlns:a16="http://schemas.microsoft.com/office/drawing/2014/main" id="{7EC97A21-34AD-9444-0DC3-ADAAC9E52B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83CEF3D-979F-B685-B1DC-8AB21624B021}"/>
              </a:ext>
            </a:extLst>
          </p:cNvPr>
          <p:cNvSpPr>
            <a:spLocks noGrp="1"/>
          </p:cNvSpPr>
          <p:nvPr>
            <p:ph type="dt" sz="half" idx="10"/>
          </p:nvPr>
        </p:nvSpPr>
        <p:spPr/>
        <p:txBody>
          <a:bodyPr/>
          <a:lstStyle/>
          <a:p>
            <a:fld id="{594CAF8C-F88E-CF4E-94D3-1FB3B81B2971}" type="datetimeFigureOut">
              <a:rPr lang="en-PA" smtClean="0"/>
              <a:t>3/8/24</a:t>
            </a:fld>
            <a:endParaRPr lang="en-PA"/>
          </a:p>
        </p:txBody>
      </p:sp>
      <p:sp>
        <p:nvSpPr>
          <p:cNvPr id="5" name="Footer Placeholder 4">
            <a:extLst>
              <a:ext uri="{FF2B5EF4-FFF2-40B4-BE49-F238E27FC236}">
                <a16:creationId xmlns:a16="http://schemas.microsoft.com/office/drawing/2014/main" id="{31F61132-C349-BF11-A734-8D38EC8BF829}"/>
              </a:ext>
            </a:extLst>
          </p:cNvPr>
          <p:cNvSpPr>
            <a:spLocks noGrp="1"/>
          </p:cNvSpPr>
          <p:nvPr>
            <p:ph type="ftr" sz="quarter" idx="11"/>
          </p:nvPr>
        </p:nvSpPr>
        <p:spPr/>
        <p:txBody>
          <a:bodyPr/>
          <a:lstStyle/>
          <a:p>
            <a:endParaRPr lang="en-PA"/>
          </a:p>
        </p:txBody>
      </p:sp>
      <p:sp>
        <p:nvSpPr>
          <p:cNvPr id="6" name="Slide Number Placeholder 5">
            <a:extLst>
              <a:ext uri="{FF2B5EF4-FFF2-40B4-BE49-F238E27FC236}">
                <a16:creationId xmlns:a16="http://schemas.microsoft.com/office/drawing/2014/main" id="{07ECC479-0A99-3E79-37C4-FCC7127092BC}"/>
              </a:ext>
            </a:extLst>
          </p:cNvPr>
          <p:cNvSpPr>
            <a:spLocks noGrp="1"/>
          </p:cNvSpPr>
          <p:nvPr>
            <p:ph type="sldNum" sz="quarter" idx="12"/>
          </p:nvPr>
        </p:nvSpPr>
        <p:spPr/>
        <p:txBody>
          <a:bodyPr/>
          <a:lstStyle/>
          <a:p>
            <a:fld id="{1F10F9B2-C277-574A-BC98-AC0FC4D706F6}" type="slidenum">
              <a:rPr lang="en-PA" smtClean="0"/>
              <a:t>‹#›</a:t>
            </a:fld>
            <a:endParaRPr lang="en-PA"/>
          </a:p>
        </p:txBody>
      </p:sp>
    </p:spTree>
    <p:extLst>
      <p:ext uri="{BB962C8B-B14F-4D97-AF65-F5344CB8AC3E}">
        <p14:creationId xmlns:p14="http://schemas.microsoft.com/office/powerpoint/2010/main" val="30244803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A7884-D7AC-EAC2-0D37-044668033398}"/>
              </a:ext>
            </a:extLst>
          </p:cNvPr>
          <p:cNvSpPr>
            <a:spLocks noGrp="1"/>
          </p:cNvSpPr>
          <p:nvPr>
            <p:ph type="title"/>
          </p:nvPr>
        </p:nvSpPr>
        <p:spPr/>
        <p:txBody>
          <a:bodyPr/>
          <a:lstStyle/>
          <a:p>
            <a:r>
              <a:rPr lang="en-US"/>
              <a:t>Click to edit Master title style</a:t>
            </a:r>
            <a:endParaRPr lang="en-PA"/>
          </a:p>
        </p:txBody>
      </p:sp>
      <p:sp>
        <p:nvSpPr>
          <p:cNvPr id="3" name="Content Placeholder 2">
            <a:extLst>
              <a:ext uri="{FF2B5EF4-FFF2-40B4-BE49-F238E27FC236}">
                <a16:creationId xmlns:a16="http://schemas.microsoft.com/office/drawing/2014/main" id="{C4844778-91E4-530C-06BF-EC0A5CC0E7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A"/>
          </a:p>
        </p:txBody>
      </p:sp>
      <p:sp>
        <p:nvSpPr>
          <p:cNvPr id="4" name="Content Placeholder 3">
            <a:extLst>
              <a:ext uri="{FF2B5EF4-FFF2-40B4-BE49-F238E27FC236}">
                <a16:creationId xmlns:a16="http://schemas.microsoft.com/office/drawing/2014/main" id="{0DB20FE8-C44F-4434-4DFB-F87128D623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A"/>
          </a:p>
        </p:txBody>
      </p:sp>
      <p:sp>
        <p:nvSpPr>
          <p:cNvPr id="5" name="Date Placeholder 4">
            <a:extLst>
              <a:ext uri="{FF2B5EF4-FFF2-40B4-BE49-F238E27FC236}">
                <a16:creationId xmlns:a16="http://schemas.microsoft.com/office/drawing/2014/main" id="{DC885BD2-15F5-9447-F544-E6DDF9C81131}"/>
              </a:ext>
            </a:extLst>
          </p:cNvPr>
          <p:cNvSpPr>
            <a:spLocks noGrp="1"/>
          </p:cNvSpPr>
          <p:nvPr>
            <p:ph type="dt" sz="half" idx="10"/>
          </p:nvPr>
        </p:nvSpPr>
        <p:spPr/>
        <p:txBody>
          <a:bodyPr/>
          <a:lstStyle/>
          <a:p>
            <a:fld id="{594CAF8C-F88E-CF4E-94D3-1FB3B81B2971}" type="datetimeFigureOut">
              <a:rPr lang="en-PA" smtClean="0"/>
              <a:t>3/8/24</a:t>
            </a:fld>
            <a:endParaRPr lang="en-PA"/>
          </a:p>
        </p:txBody>
      </p:sp>
      <p:sp>
        <p:nvSpPr>
          <p:cNvPr id="6" name="Footer Placeholder 5">
            <a:extLst>
              <a:ext uri="{FF2B5EF4-FFF2-40B4-BE49-F238E27FC236}">
                <a16:creationId xmlns:a16="http://schemas.microsoft.com/office/drawing/2014/main" id="{3302E960-11A6-9D3D-7568-0C249F72B8C6}"/>
              </a:ext>
            </a:extLst>
          </p:cNvPr>
          <p:cNvSpPr>
            <a:spLocks noGrp="1"/>
          </p:cNvSpPr>
          <p:nvPr>
            <p:ph type="ftr" sz="quarter" idx="11"/>
          </p:nvPr>
        </p:nvSpPr>
        <p:spPr/>
        <p:txBody>
          <a:bodyPr/>
          <a:lstStyle/>
          <a:p>
            <a:endParaRPr lang="en-PA"/>
          </a:p>
        </p:txBody>
      </p:sp>
      <p:sp>
        <p:nvSpPr>
          <p:cNvPr id="7" name="Slide Number Placeholder 6">
            <a:extLst>
              <a:ext uri="{FF2B5EF4-FFF2-40B4-BE49-F238E27FC236}">
                <a16:creationId xmlns:a16="http://schemas.microsoft.com/office/drawing/2014/main" id="{632FE6B4-41DC-CDA6-9B36-5B1B85136ABA}"/>
              </a:ext>
            </a:extLst>
          </p:cNvPr>
          <p:cNvSpPr>
            <a:spLocks noGrp="1"/>
          </p:cNvSpPr>
          <p:nvPr>
            <p:ph type="sldNum" sz="quarter" idx="12"/>
          </p:nvPr>
        </p:nvSpPr>
        <p:spPr/>
        <p:txBody>
          <a:bodyPr/>
          <a:lstStyle/>
          <a:p>
            <a:fld id="{1F10F9B2-C277-574A-BC98-AC0FC4D706F6}" type="slidenum">
              <a:rPr lang="en-PA" smtClean="0"/>
              <a:t>‹#›</a:t>
            </a:fld>
            <a:endParaRPr lang="en-PA"/>
          </a:p>
        </p:txBody>
      </p:sp>
    </p:spTree>
    <p:extLst>
      <p:ext uri="{BB962C8B-B14F-4D97-AF65-F5344CB8AC3E}">
        <p14:creationId xmlns:p14="http://schemas.microsoft.com/office/powerpoint/2010/main" val="938163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2CBB2-AE6C-2281-CDBA-EAB7920589B2}"/>
              </a:ext>
            </a:extLst>
          </p:cNvPr>
          <p:cNvSpPr>
            <a:spLocks noGrp="1"/>
          </p:cNvSpPr>
          <p:nvPr>
            <p:ph type="title"/>
          </p:nvPr>
        </p:nvSpPr>
        <p:spPr>
          <a:xfrm>
            <a:off x="839788" y="365125"/>
            <a:ext cx="10515600" cy="1325563"/>
          </a:xfrm>
        </p:spPr>
        <p:txBody>
          <a:bodyPr/>
          <a:lstStyle/>
          <a:p>
            <a:r>
              <a:rPr lang="en-US"/>
              <a:t>Click to edit Master title style</a:t>
            </a:r>
            <a:endParaRPr lang="en-PA"/>
          </a:p>
        </p:txBody>
      </p:sp>
      <p:sp>
        <p:nvSpPr>
          <p:cNvPr id="3" name="Text Placeholder 2">
            <a:extLst>
              <a:ext uri="{FF2B5EF4-FFF2-40B4-BE49-F238E27FC236}">
                <a16:creationId xmlns:a16="http://schemas.microsoft.com/office/drawing/2014/main" id="{16DD6F58-1764-8DF0-0C25-FFB6C537A2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352975-073A-D276-8A19-2C1B08CBCA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A"/>
          </a:p>
        </p:txBody>
      </p:sp>
      <p:sp>
        <p:nvSpPr>
          <p:cNvPr id="5" name="Text Placeholder 4">
            <a:extLst>
              <a:ext uri="{FF2B5EF4-FFF2-40B4-BE49-F238E27FC236}">
                <a16:creationId xmlns:a16="http://schemas.microsoft.com/office/drawing/2014/main" id="{A7FF3D69-88C4-0F68-4BB3-FB4A87F575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F757CAF-1973-CD76-47E1-9CDA8AED18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A"/>
          </a:p>
        </p:txBody>
      </p:sp>
      <p:sp>
        <p:nvSpPr>
          <p:cNvPr id="7" name="Date Placeholder 6">
            <a:extLst>
              <a:ext uri="{FF2B5EF4-FFF2-40B4-BE49-F238E27FC236}">
                <a16:creationId xmlns:a16="http://schemas.microsoft.com/office/drawing/2014/main" id="{EBBB17A9-676E-7D64-ACE1-F38E7D9D38D9}"/>
              </a:ext>
            </a:extLst>
          </p:cNvPr>
          <p:cNvSpPr>
            <a:spLocks noGrp="1"/>
          </p:cNvSpPr>
          <p:nvPr>
            <p:ph type="dt" sz="half" idx="10"/>
          </p:nvPr>
        </p:nvSpPr>
        <p:spPr/>
        <p:txBody>
          <a:bodyPr/>
          <a:lstStyle/>
          <a:p>
            <a:fld id="{594CAF8C-F88E-CF4E-94D3-1FB3B81B2971}" type="datetimeFigureOut">
              <a:rPr lang="en-PA" smtClean="0"/>
              <a:t>3/8/24</a:t>
            </a:fld>
            <a:endParaRPr lang="en-PA"/>
          </a:p>
        </p:txBody>
      </p:sp>
      <p:sp>
        <p:nvSpPr>
          <p:cNvPr id="8" name="Footer Placeholder 7">
            <a:extLst>
              <a:ext uri="{FF2B5EF4-FFF2-40B4-BE49-F238E27FC236}">
                <a16:creationId xmlns:a16="http://schemas.microsoft.com/office/drawing/2014/main" id="{BCCA661F-CA48-CE95-E779-65FAA7744207}"/>
              </a:ext>
            </a:extLst>
          </p:cNvPr>
          <p:cNvSpPr>
            <a:spLocks noGrp="1"/>
          </p:cNvSpPr>
          <p:nvPr>
            <p:ph type="ftr" sz="quarter" idx="11"/>
          </p:nvPr>
        </p:nvSpPr>
        <p:spPr/>
        <p:txBody>
          <a:bodyPr/>
          <a:lstStyle/>
          <a:p>
            <a:endParaRPr lang="en-PA"/>
          </a:p>
        </p:txBody>
      </p:sp>
      <p:sp>
        <p:nvSpPr>
          <p:cNvPr id="9" name="Slide Number Placeholder 8">
            <a:extLst>
              <a:ext uri="{FF2B5EF4-FFF2-40B4-BE49-F238E27FC236}">
                <a16:creationId xmlns:a16="http://schemas.microsoft.com/office/drawing/2014/main" id="{81E2E82D-5779-F15F-C841-AC8ABE5CF5E6}"/>
              </a:ext>
            </a:extLst>
          </p:cNvPr>
          <p:cNvSpPr>
            <a:spLocks noGrp="1"/>
          </p:cNvSpPr>
          <p:nvPr>
            <p:ph type="sldNum" sz="quarter" idx="12"/>
          </p:nvPr>
        </p:nvSpPr>
        <p:spPr/>
        <p:txBody>
          <a:bodyPr/>
          <a:lstStyle/>
          <a:p>
            <a:fld id="{1F10F9B2-C277-574A-BC98-AC0FC4D706F6}" type="slidenum">
              <a:rPr lang="en-PA" smtClean="0"/>
              <a:t>‹#›</a:t>
            </a:fld>
            <a:endParaRPr lang="en-PA"/>
          </a:p>
        </p:txBody>
      </p:sp>
    </p:spTree>
    <p:extLst>
      <p:ext uri="{BB962C8B-B14F-4D97-AF65-F5344CB8AC3E}">
        <p14:creationId xmlns:p14="http://schemas.microsoft.com/office/powerpoint/2010/main" val="3964848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0D9C2-4CAD-B942-D913-65EDA5DB237B}"/>
              </a:ext>
            </a:extLst>
          </p:cNvPr>
          <p:cNvSpPr>
            <a:spLocks noGrp="1"/>
          </p:cNvSpPr>
          <p:nvPr>
            <p:ph type="title"/>
          </p:nvPr>
        </p:nvSpPr>
        <p:spPr/>
        <p:txBody>
          <a:bodyPr/>
          <a:lstStyle/>
          <a:p>
            <a:r>
              <a:rPr lang="en-US"/>
              <a:t>Click to edit Master title style</a:t>
            </a:r>
            <a:endParaRPr lang="en-PA"/>
          </a:p>
        </p:txBody>
      </p:sp>
      <p:sp>
        <p:nvSpPr>
          <p:cNvPr id="3" name="Date Placeholder 2">
            <a:extLst>
              <a:ext uri="{FF2B5EF4-FFF2-40B4-BE49-F238E27FC236}">
                <a16:creationId xmlns:a16="http://schemas.microsoft.com/office/drawing/2014/main" id="{EB302986-DECB-349C-71EF-8FD61B4D2145}"/>
              </a:ext>
            </a:extLst>
          </p:cNvPr>
          <p:cNvSpPr>
            <a:spLocks noGrp="1"/>
          </p:cNvSpPr>
          <p:nvPr>
            <p:ph type="dt" sz="half" idx="10"/>
          </p:nvPr>
        </p:nvSpPr>
        <p:spPr/>
        <p:txBody>
          <a:bodyPr/>
          <a:lstStyle/>
          <a:p>
            <a:fld id="{594CAF8C-F88E-CF4E-94D3-1FB3B81B2971}" type="datetimeFigureOut">
              <a:rPr lang="en-PA" smtClean="0"/>
              <a:t>3/8/24</a:t>
            </a:fld>
            <a:endParaRPr lang="en-PA"/>
          </a:p>
        </p:txBody>
      </p:sp>
      <p:sp>
        <p:nvSpPr>
          <p:cNvPr id="4" name="Footer Placeholder 3">
            <a:extLst>
              <a:ext uri="{FF2B5EF4-FFF2-40B4-BE49-F238E27FC236}">
                <a16:creationId xmlns:a16="http://schemas.microsoft.com/office/drawing/2014/main" id="{CC4B9851-97E5-3014-F72E-B84EDAE0DC3A}"/>
              </a:ext>
            </a:extLst>
          </p:cNvPr>
          <p:cNvSpPr>
            <a:spLocks noGrp="1"/>
          </p:cNvSpPr>
          <p:nvPr>
            <p:ph type="ftr" sz="quarter" idx="11"/>
          </p:nvPr>
        </p:nvSpPr>
        <p:spPr/>
        <p:txBody>
          <a:bodyPr/>
          <a:lstStyle/>
          <a:p>
            <a:endParaRPr lang="en-PA"/>
          </a:p>
        </p:txBody>
      </p:sp>
      <p:sp>
        <p:nvSpPr>
          <p:cNvPr id="5" name="Slide Number Placeholder 4">
            <a:extLst>
              <a:ext uri="{FF2B5EF4-FFF2-40B4-BE49-F238E27FC236}">
                <a16:creationId xmlns:a16="http://schemas.microsoft.com/office/drawing/2014/main" id="{219ADBF9-0F8B-7398-5F4B-E4AD34556A18}"/>
              </a:ext>
            </a:extLst>
          </p:cNvPr>
          <p:cNvSpPr>
            <a:spLocks noGrp="1"/>
          </p:cNvSpPr>
          <p:nvPr>
            <p:ph type="sldNum" sz="quarter" idx="12"/>
          </p:nvPr>
        </p:nvSpPr>
        <p:spPr/>
        <p:txBody>
          <a:bodyPr/>
          <a:lstStyle/>
          <a:p>
            <a:fld id="{1F10F9B2-C277-574A-BC98-AC0FC4D706F6}" type="slidenum">
              <a:rPr lang="en-PA" smtClean="0"/>
              <a:t>‹#›</a:t>
            </a:fld>
            <a:endParaRPr lang="en-PA"/>
          </a:p>
        </p:txBody>
      </p:sp>
    </p:spTree>
    <p:extLst>
      <p:ext uri="{BB962C8B-B14F-4D97-AF65-F5344CB8AC3E}">
        <p14:creationId xmlns:p14="http://schemas.microsoft.com/office/powerpoint/2010/main" val="7172772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EA3F2-46C5-B23E-BFF1-FCF84E30F432}"/>
              </a:ext>
            </a:extLst>
          </p:cNvPr>
          <p:cNvSpPr>
            <a:spLocks noGrp="1"/>
          </p:cNvSpPr>
          <p:nvPr>
            <p:ph type="dt" sz="half" idx="10"/>
          </p:nvPr>
        </p:nvSpPr>
        <p:spPr/>
        <p:txBody>
          <a:bodyPr/>
          <a:lstStyle/>
          <a:p>
            <a:fld id="{594CAF8C-F88E-CF4E-94D3-1FB3B81B2971}" type="datetimeFigureOut">
              <a:rPr lang="en-PA" smtClean="0"/>
              <a:t>3/8/24</a:t>
            </a:fld>
            <a:endParaRPr lang="en-PA"/>
          </a:p>
        </p:txBody>
      </p:sp>
      <p:sp>
        <p:nvSpPr>
          <p:cNvPr id="3" name="Footer Placeholder 2">
            <a:extLst>
              <a:ext uri="{FF2B5EF4-FFF2-40B4-BE49-F238E27FC236}">
                <a16:creationId xmlns:a16="http://schemas.microsoft.com/office/drawing/2014/main" id="{1A04EB80-1356-8A7F-A0F4-F3FD11BE8146}"/>
              </a:ext>
            </a:extLst>
          </p:cNvPr>
          <p:cNvSpPr>
            <a:spLocks noGrp="1"/>
          </p:cNvSpPr>
          <p:nvPr>
            <p:ph type="ftr" sz="quarter" idx="11"/>
          </p:nvPr>
        </p:nvSpPr>
        <p:spPr/>
        <p:txBody>
          <a:bodyPr/>
          <a:lstStyle/>
          <a:p>
            <a:endParaRPr lang="en-PA"/>
          </a:p>
        </p:txBody>
      </p:sp>
      <p:sp>
        <p:nvSpPr>
          <p:cNvPr id="4" name="Slide Number Placeholder 3">
            <a:extLst>
              <a:ext uri="{FF2B5EF4-FFF2-40B4-BE49-F238E27FC236}">
                <a16:creationId xmlns:a16="http://schemas.microsoft.com/office/drawing/2014/main" id="{FB1761BD-3421-5483-5617-B02DEB41DF32}"/>
              </a:ext>
            </a:extLst>
          </p:cNvPr>
          <p:cNvSpPr>
            <a:spLocks noGrp="1"/>
          </p:cNvSpPr>
          <p:nvPr>
            <p:ph type="sldNum" sz="quarter" idx="12"/>
          </p:nvPr>
        </p:nvSpPr>
        <p:spPr/>
        <p:txBody>
          <a:bodyPr/>
          <a:lstStyle/>
          <a:p>
            <a:fld id="{1F10F9B2-C277-574A-BC98-AC0FC4D706F6}" type="slidenum">
              <a:rPr lang="en-PA" smtClean="0"/>
              <a:t>‹#›</a:t>
            </a:fld>
            <a:endParaRPr lang="en-PA"/>
          </a:p>
        </p:txBody>
      </p:sp>
    </p:spTree>
    <p:extLst>
      <p:ext uri="{BB962C8B-B14F-4D97-AF65-F5344CB8AC3E}">
        <p14:creationId xmlns:p14="http://schemas.microsoft.com/office/powerpoint/2010/main" val="3854834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DC3A6-24E8-1D11-CA76-DBAEA8DDD3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A"/>
          </a:p>
        </p:txBody>
      </p:sp>
      <p:sp>
        <p:nvSpPr>
          <p:cNvPr id="3" name="Content Placeholder 2">
            <a:extLst>
              <a:ext uri="{FF2B5EF4-FFF2-40B4-BE49-F238E27FC236}">
                <a16:creationId xmlns:a16="http://schemas.microsoft.com/office/drawing/2014/main" id="{B261D022-193B-4D9A-FBBB-6A19F87F94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A"/>
          </a:p>
        </p:txBody>
      </p:sp>
      <p:sp>
        <p:nvSpPr>
          <p:cNvPr id="4" name="Text Placeholder 3">
            <a:extLst>
              <a:ext uri="{FF2B5EF4-FFF2-40B4-BE49-F238E27FC236}">
                <a16:creationId xmlns:a16="http://schemas.microsoft.com/office/drawing/2014/main" id="{D64261D4-06E3-BD12-BE78-025D73848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45618B-7ED5-208F-800C-1C3504AEBA45}"/>
              </a:ext>
            </a:extLst>
          </p:cNvPr>
          <p:cNvSpPr>
            <a:spLocks noGrp="1"/>
          </p:cNvSpPr>
          <p:nvPr>
            <p:ph type="dt" sz="half" idx="10"/>
          </p:nvPr>
        </p:nvSpPr>
        <p:spPr/>
        <p:txBody>
          <a:bodyPr/>
          <a:lstStyle/>
          <a:p>
            <a:fld id="{594CAF8C-F88E-CF4E-94D3-1FB3B81B2971}" type="datetimeFigureOut">
              <a:rPr lang="en-PA" smtClean="0"/>
              <a:t>3/8/24</a:t>
            </a:fld>
            <a:endParaRPr lang="en-PA"/>
          </a:p>
        </p:txBody>
      </p:sp>
      <p:sp>
        <p:nvSpPr>
          <p:cNvPr id="6" name="Footer Placeholder 5">
            <a:extLst>
              <a:ext uri="{FF2B5EF4-FFF2-40B4-BE49-F238E27FC236}">
                <a16:creationId xmlns:a16="http://schemas.microsoft.com/office/drawing/2014/main" id="{F1E790A3-EF4E-7AE0-2A0A-3CA677CA8E15}"/>
              </a:ext>
            </a:extLst>
          </p:cNvPr>
          <p:cNvSpPr>
            <a:spLocks noGrp="1"/>
          </p:cNvSpPr>
          <p:nvPr>
            <p:ph type="ftr" sz="quarter" idx="11"/>
          </p:nvPr>
        </p:nvSpPr>
        <p:spPr/>
        <p:txBody>
          <a:bodyPr/>
          <a:lstStyle/>
          <a:p>
            <a:endParaRPr lang="en-PA"/>
          </a:p>
        </p:txBody>
      </p:sp>
      <p:sp>
        <p:nvSpPr>
          <p:cNvPr id="7" name="Slide Number Placeholder 6">
            <a:extLst>
              <a:ext uri="{FF2B5EF4-FFF2-40B4-BE49-F238E27FC236}">
                <a16:creationId xmlns:a16="http://schemas.microsoft.com/office/drawing/2014/main" id="{3C839BA0-1C6F-55D4-8907-64FC929DAB2A}"/>
              </a:ext>
            </a:extLst>
          </p:cNvPr>
          <p:cNvSpPr>
            <a:spLocks noGrp="1"/>
          </p:cNvSpPr>
          <p:nvPr>
            <p:ph type="sldNum" sz="quarter" idx="12"/>
          </p:nvPr>
        </p:nvSpPr>
        <p:spPr/>
        <p:txBody>
          <a:bodyPr/>
          <a:lstStyle/>
          <a:p>
            <a:fld id="{1F10F9B2-C277-574A-BC98-AC0FC4D706F6}" type="slidenum">
              <a:rPr lang="en-PA" smtClean="0"/>
              <a:t>‹#›</a:t>
            </a:fld>
            <a:endParaRPr lang="en-PA"/>
          </a:p>
        </p:txBody>
      </p:sp>
    </p:spTree>
    <p:extLst>
      <p:ext uri="{BB962C8B-B14F-4D97-AF65-F5344CB8AC3E}">
        <p14:creationId xmlns:p14="http://schemas.microsoft.com/office/powerpoint/2010/main" val="1548700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C13B8-04EC-E1E3-F593-920CA1A5FC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A"/>
          </a:p>
        </p:txBody>
      </p:sp>
      <p:sp>
        <p:nvSpPr>
          <p:cNvPr id="3" name="Picture Placeholder 2">
            <a:extLst>
              <a:ext uri="{FF2B5EF4-FFF2-40B4-BE49-F238E27FC236}">
                <a16:creationId xmlns:a16="http://schemas.microsoft.com/office/drawing/2014/main" id="{364BFF46-3B8B-1CC7-E68A-1BC127BBF53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A"/>
          </a:p>
        </p:txBody>
      </p:sp>
      <p:sp>
        <p:nvSpPr>
          <p:cNvPr id="4" name="Text Placeholder 3">
            <a:extLst>
              <a:ext uri="{FF2B5EF4-FFF2-40B4-BE49-F238E27FC236}">
                <a16:creationId xmlns:a16="http://schemas.microsoft.com/office/drawing/2014/main" id="{D7AB8496-603E-019B-5618-65CE0913B1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942903-405E-E528-6B05-8242ED28606D}"/>
              </a:ext>
            </a:extLst>
          </p:cNvPr>
          <p:cNvSpPr>
            <a:spLocks noGrp="1"/>
          </p:cNvSpPr>
          <p:nvPr>
            <p:ph type="dt" sz="half" idx="10"/>
          </p:nvPr>
        </p:nvSpPr>
        <p:spPr/>
        <p:txBody>
          <a:bodyPr/>
          <a:lstStyle/>
          <a:p>
            <a:fld id="{594CAF8C-F88E-CF4E-94D3-1FB3B81B2971}" type="datetimeFigureOut">
              <a:rPr lang="en-PA" smtClean="0"/>
              <a:t>3/8/24</a:t>
            </a:fld>
            <a:endParaRPr lang="en-PA"/>
          </a:p>
        </p:txBody>
      </p:sp>
      <p:sp>
        <p:nvSpPr>
          <p:cNvPr id="6" name="Footer Placeholder 5">
            <a:extLst>
              <a:ext uri="{FF2B5EF4-FFF2-40B4-BE49-F238E27FC236}">
                <a16:creationId xmlns:a16="http://schemas.microsoft.com/office/drawing/2014/main" id="{B31CE63A-9BF9-0494-4F5B-6ECF28DF2F62}"/>
              </a:ext>
            </a:extLst>
          </p:cNvPr>
          <p:cNvSpPr>
            <a:spLocks noGrp="1"/>
          </p:cNvSpPr>
          <p:nvPr>
            <p:ph type="ftr" sz="quarter" idx="11"/>
          </p:nvPr>
        </p:nvSpPr>
        <p:spPr/>
        <p:txBody>
          <a:bodyPr/>
          <a:lstStyle/>
          <a:p>
            <a:endParaRPr lang="en-PA"/>
          </a:p>
        </p:txBody>
      </p:sp>
      <p:sp>
        <p:nvSpPr>
          <p:cNvPr id="7" name="Slide Number Placeholder 6">
            <a:extLst>
              <a:ext uri="{FF2B5EF4-FFF2-40B4-BE49-F238E27FC236}">
                <a16:creationId xmlns:a16="http://schemas.microsoft.com/office/drawing/2014/main" id="{25B94EAC-4B0D-8B0F-FB38-875F499C5D66}"/>
              </a:ext>
            </a:extLst>
          </p:cNvPr>
          <p:cNvSpPr>
            <a:spLocks noGrp="1"/>
          </p:cNvSpPr>
          <p:nvPr>
            <p:ph type="sldNum" sz="quarter" idx="12"/>
          </p:nvPr>
        </p:nvSpPr>
        <p:spPr/>
        <p:txBody>
          <a:bodyPr/>
          <a:lstStyle/>
          <a:p>
            <a:fld id="{1F10F9B2-C277-574A-BC98-AC0FC4D706F6}" type="slidenum">
              <a:rPr lang="en-PA" smtClean="0"/>
              <a:t>‹#›</a:t>
            </a:fld>
            <a:endParaRPr lang="en-PA"/>
          </a:p>
        </p:txBody>
      </p:sp>
    </p:spTree>
    <p:extLst>
      <p:ext uri="{BB962C8B-B14F-4D97-AF65-F5344CB8AC3E}">
        <p14:creationId xmlns:p14="http://schemas.microsoft.com/office/powerpoint/2010/main" val="939607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3FF3A6-FD84-5C74-857D-D55112143E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A"/>
          </a:p>
        </p:txBody>
      </p:sp>
      <p:sp>
        <p:nvSpPr>
          <p:cNvPr id="3" name="Text Placeholder 2">
            <a:extLst>
              <a:ext uri="{FF2B5EF4-FFF2-40B4-BE49-F238E27FC236}">
                <a16:creationId xmlns:a16="http://schemas.microsoft.com/office/drawing/2014/main" id="{F20BBB70-7E0F-2B7F-1956-16BA485026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A"/>
          </a:p>
        </p:txBody>
      </p:sp>
      <p:sp>
        <p:nvSpPr>
          <p:cNvPr id="4" name="Date Placeholder 3">
            <a:extLst>
              <a:ext uri="{FF2B5EF4-FFF2-40B4-BE49-F238E27FC236}">
                <a16:creationId xmlns:a16="http://schemas.microsoft.com/office/drawing/2014/main" id="{FB49A6C3-8689-9FB6-BD49-5C2793CFA3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4CAF8C-F88E-CF4E-94D3-1FB3B81B2971}" type="datetimeFigureOut">
              <a:rPr lang="en-PA" smtClean="0"/>
              <a:t>3/8/24</a:t>
            </a:fld>
            <a:endParaRPr lang="en-PA"/>
          </a:p>
        </p:txBody>
      </p:sp>
      <p:sp>
        <p:nvSpPr>
          <p:cNvPr id="5" name="Footer Placeholder 4">
            <a:extLst>
              <a:ext uri="{FF2B5EF4-FFF2-40B4-BE49-F238E27FC236}">
                <a16:creationId xmlns:a16="http://schemas.microsoft.com/office/drawing/2014/main" id="{3E620350-C897-FA62-15A7-E11E4D8248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A"/>
          </a:p>
        </p:txBody>
      </p:sp>
      <p:sp>
        <p:nvSpPr>
          <p:cNvPr id="6" name="Slide Number Placeholder 5">
            <a:extLst>
              <a:ext uri="{FF2B5EF4-FFF2-40B4-BE49-F238E27FC236}">
                <a16:creationId xmlns:a16="http://schemas.microsoft.com/office/drawing/2014/main" id="{1F6760C3-C45D-4B7F-010B-448166D6E39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10F9B2-C277-574A-BC98-AC0FC4D706F6}" type="slidenum">
              <a:rPr lang="en-PA" smtClean="0"/>
              <a:t>‹#›</a:t>
            </a:fld>
            <a:endParaRPr lang="en-PA"/>
          </a:p>
        </p:txBody>
      </p:sp>
    </p:spTree>
    <p:extLst>
      <p:ext uri="{BB962C8B-B14F-4D97-AF65-F5344CB8AC3E}">
        <p14:creationId xmlns:p14="http://schemas.microsoft.com/office/powerpoint/2010/main" val="22996577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mailto:Jnavarro@smu.edu"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mailto:mchandrashekaran@smu.edu"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l="7910" t="3063" r="10302"/>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F3B45F-223B-B813-BA29-F473B0AE98C2}"/>
              </a:ext>
            </a:extLst>
          </p:cNvPr>
          <p:cNvSpPr>
            <a:spLocks noGrp="1"/>
          </p:cNvSpPr>
          <p:nvPr>
            <p:ph type="ctrTitle"/>
          </p:nvPr>
        </p:nvSpPr>
        <p:spPr>
          <a:xfrm>
            <a:off x="458169" y="1514931"/>
            <a:ext cx="4023360" cy="3204134"/>
          </a:xfrm>
        </p:spPr>
        <p:txBody>
          <a:bodyPr anchor="b">
            <a:normAutofit/>
          </a:bodyPr>
          <a:lstStyle/>
          <a:p>
            <a:pPr algn="l"/>
            <a:r>
              <a:rPr lang="en-PA" sz="7200" b="1">
                <a:solidFill>
                  <a:schemeClr val="bg1"/>
                </a:solidFill>
              </a:rPr>
              <a:t>Study: </a:t>
            </a:r>
            <a:br>
              <a:rPr lang="en-PA" sz="7200" b="1">
                <a:solidFill>
                  <a:schemeClr val="bg1"/>
                </a:solidFill>
              </a:rPr>
            </a:br>
            <a:r>
              <a:rPr lang="en-PA" sz="7200" b="1">
                <a:solidFill>
                  <a:schemeClr val="bg1"/>
                </a:solidFill>
              </a:rPr>
              <a:t>Beers &amp; Breweries</a:t>
            </a:r>
          </a:p>
        </p:txBody>
      </p:sp>
      <p:sp>
        <p:nvSpPr>
          <p:cNvPr id="3" name="Subtitle 2">
            <a:extLst>
              <a:ext uri="{FF2B5EF4-FFF2-40B4-BE49-F238E27FC236}">
                <a16:creationId xmlns:a16="http://schemas.microsoft.com/office/drawing/2014/main" id="{FEDE75D8-4686-2E85-F0B9-2ADDCD178312}"/>
              </a:ext>
            </a:extLst>
          </p:cNvPr>
          <p:cNvSpPr>
            <a:spLocks noGrp="1"/>
          </p:cNvSpPr>
          <p:nvPr>
            <p:ph type="subTitle" idx="1"/>
          </p:nvPr>
        </p:nvSpPr>
        <p:spPr>
          <a:xfrm>
            <a:off x="646247" y="4719065"/>
            <a:ext cx="4023359" cy="1208141"/>
          </a:xfrm>
        </p:spPr>
        <p:txBody>
          <a:bodyPr>
            <a:normAutofit/>
          </a:bodyPr>
          <a:lstStyle/>
          <a:p>
            <a:pPr algn="l">
              <a:spcBef>
                <a:spcPts val="0"/>
              </a:spcBef>
            </a:pPr>
            <a:r>
              <a:rPr lang="en-US" sz="2800">
                <a:solidFill>
                  <a:schemeClr val="bg1"/>
                </a:solidFill>
              </a:rPr>
              <a:t>Jimena Navarro</a:t>
            </a:r>
            <a:endParaRPr lang="en-PA" sz="2800">
              <a:solidFill>
                <a:schemeClr val="bg1"/>
              </a:solidFill>
            </a:endParaRPr>
          </a:p>
          <a:p>
            <a:pPr algn="l">
              <a:spcBef>
                <a:spcPts val="0"/>
              </a:spcBef>
            </a:pPr>
            <a:r>
              <a:rPr lang="en-US" sz="2800">
                <a:solidFill>
                  <a:schemeClr val="bg1"/>
                </a:solidFill>
              </a:rPr>
              <a:t>Maya Chandrashekaran</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2718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96411"/>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5909733"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8" name="Subtitle 2">
            <a:extLst>
              <a:ext uri="{FF2B5EF4-FFF2-40B4-BE49-F238E27FC236}">
                <a16:creationId xmlns:a16="http://schemas.microsoft.com/office/drawing/2014/main" id="{D04B7989-78E5-4277-EB52-3D78A44A5474}"/>
              </a:ext>
            </a:extLst>
          </p:cNvPr>
          <p:cNvSpPr txBox="1">
            <a:spLocks/>
          </p:cNvSpPr>
          <p:nvPr/>
        </p:nvSpPr>
        <p:spPr>
          <a:xfrm>
            <a:off x="6096000" y="96411"/>
            <a:ext cx="609447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b="1"/>
              <a:t>Relationship of ABV &amp; IBU</a:t>
            </a:r>
            <a:endParaRPr lang="en-PA" sz="2800" b="1"/>
          </a:p>
        </p:txBody>
      </p:sp>
      <p:sp>
        <p:nvSpPr>
          <p:cNvPr id="11" name="TextBox 10">
            <a:extLst>
              <a:ext uri="{FF2B5EF4-FFF2-40B4-BE49-F238E27FC236}">
                <a16:creationId xmlns:a16="http://schemas.microsoft.com/office/drawing/2014/main" id="{0408F610-6E38-9D88-C46D-F4F1E8790384}"/>
              </a:ext>
            </a:extLst>
          </p:cNvPr>
          <p:cNvSpPr txBox="1"/>
          <p:nvPr/>
        </p:nvSpPr>
        <p:spPr>
          <a:xfrm>
            <a:off x="5962811" y="4914930"/>
            <a:ext cx="5812306" cy="184665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US" sz="1600" b="0" i="0" dirty="0">
                <a:effectLst/>
                <a:latin typeface="Calibri"/>
                <a:cs typeface="Calibri"/>
              </a:rPr>
              <a:t>There's a modest positive link between the two variables: beers with higher alcohol content tend to have slightly higher bitterness</a:t>
            </a:r>
            <a:r>
              <a:rPr lang="en-US" sz="1600" dirty="0">
                <a:latin typeface="Calibri"/>
                <a:cs typeface="Calibri"/>
              </a:rPr>
              <a:t>.</a:t>
            </a:r>
            <a:endParaRPr lang="en-US" sz="1600" dirty="0">
              <a:latin typeface="Calibri"/>
              <a:ea typeface="Calibri"/>
              <a:cs typeface="Calibri"/>
            </a:endParaRPr>
          </a:p>
          <a:p>
            <a:endParaRPr lang="en-US" sz="1600" dirty="0">
              <a:latin typeface="Calibri"/>
              <a:ea typeface="Calibri"/>
              <a:cs typeface="Calibri"/>
            </a:endParaRPr>
          </a:p>
          <a:p>
            <a:pPr marL="285750" indent="-285750">
              <a:buFont typeface="Arial" panose="020B0604020202020204" pitchFamily="34" charset="0"/>
              <a:buChar char="•"/>
            </a:pPr>
            <a:r>
              <a:rPr lang="en-US" sz="1600" dirty="0">
                <a:latin typeface="Calibri"/>
                <a:cs typeface="Calibri"/>
              </a:rPr>
              <a:t>Wide </a:t>
            </a:r>
            <a:r>
              <a:rPr lang="en-US" sz="1600" b="0" i="0" dirty="0">
                <a:effectLst/>
                <a:latin typeface="Calibri"/>
                <a:cs typeface="Calibri"/>
              </a:rPr>
              <a:t>scatter of data points </a:t>
            </a:r>
            <a:r>
              <a:rPr lang="en-US" sz="1600" dirty="0">
                <a:latin typeface="Calibri"/>
                <a:cs typeface="Calibri"/>
              </a:rPr>
              <a:t>around the trend line suggest that this positive association is weak. No patterns related to regions.</a:t>
            </a:r>
          </a:p>
          <a:p>
            <a:pPr marL="285750" indent="-285750">
              <a:buFont typeface="Arial" panose="020B0604020202020204" pitchFamily="34" charset="0"/>
              <a:buChar char="•"/>
            </a:pPr>
            <a:endParaRPr lang="en-US" sz="1600" dirty="0">
              <a:latin typeface="Calibri"/>
              <a:ea typeface="Calibri"/>
              <a:cs typeface="Calibri"/>
            </a:endParaRPr>
          </a:p>
        </p:txBody>
      </p:sp>
      <p:pic>
        <p:nvPicPr>
          <p:cNvPr id="3" name="Picture 2">
            <a:extLst>
              <a:ext uri="{FF2B5EF4-FFF2-40B4-BE49-F238E27FC236}">
                <a16:creationId xmlns:a16="http://schemas.microsoft.com/office/drawing/2014/main" id="{19741D86-2D31-0E4C-7874-D6B4729DD3BE}"/>
              </a:ext>
            </a:extLst>
          </p:cNvPr>
          <p:cNvPicPr>
            <a:picLocks noChangeAspect="1"/>
          </p:cNvPicPr>
          <p:nvPr/>
        </p:nvPicPr>
        <p:blipFill>
          <a:blip r:embed="rId3"/>
          <a:stretch>
            <a:fillRect/>
          </a:stretch>
        </p:blipFill>
        <p:spPr>
          <a:xfrm>
            <a:off x="6094476" y="792946"/>
            <a:ext cx="5987142" cy="3917367"/>
          </a:xfrm>
          <a:prstGeom prst="rect">
            <a:avLst/>
          </a:prstGeom>
        </p:spPr>
      </p:pic>
    </p:spTree>
    <p:extLst>
      <p:ext uri="{BB962C8B-B14F-4D97-AF65-F5344CB8AC3E}">
        <p14:creationId xmlns:p14="http://schemas.microsoft.com/office/powerpoint/2010/main" val="94621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lose-up of beer tasting flight">
            <a:extLst>
              <a:ext uri="{FF2B5EF4-FFF2-40B4-BE49-F238E27FC236}">
                <a16:creationId xmlns:a16="http://schemas.microsoft.com/office/drawing/2014/main" id="{0E18EDEC-7BA8-4788-872E-8D4C668D235F}"/>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Rounded Rectangle 1">
            <a:extLst>
              <a:ext uri="{FF2B5EF4-FFF2-40B4-BE49-F238E27FC236}">
                <a16:creationId xmlns:a16="http://schemas.microsoft.com/office/drawing/2014/main" id="{B16BB022-6C7C-C260-D0F6-BC0EBC90726D}"/>
              </a:ext>
            </a:extLst>
          </p:cNvPr>
          <p:cNvSpPr/>
          <p:nvPr/>
        </p:nvSpPr>
        <p:spPr>
          <a:xfrm>
            <a:off x="1078325" y="174812"/>
            <a:ext cx="10601405" cy="6508375"/>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CDD82AA-6907-06D2-976D-A2542B46D18A}"/>
              </a:ext>
            </a:extLst>
          </p:cNvPr>
          <p:cNvSpPr txBox="1"/>
          <p:nvPr/>
        </p:nvSpPr>
        <p:spPr>
          <a:xfrm>
            <a:off x="2466574" y="353466"/>
            <a:ext cx="7676349" cy="369332"/>
          </a:xfrm>
          <a:prstGeom prst="rect">
            <a:avLst/>
          </a:prstGeom>
          <a:noFill/>
        </p:spPr>
        <p:txBody>
          <a:bodyPr wrap="square" rtlCol="0">
            <a:spAutoFit/>
          </a:bodyPr>
          <a:lstStyle/>
          <a:p>
            <a:r>
              <a:rPr lang="en-US" dirty="0"/>
              <a:t>Using knn to explore relationship of ABV &amp; IBU between IPA and other Ales</a:t>
            </a:r>
          </a:p>
        </p:txBody>
      </p:sp>
      <p:pic>
        <p:nvPicPr>
          <p:cNvPr id="5" name="Picture 4">
            <a:extLst>
              <a:ext uri="{FF2B5EF4-FFF2-40B4-BE49-F238E27FC236}">
                <a16:creationId xmlns:a16="http://schemas.microsoft.com/office/drawing/2014/main" id="{F7E6315F-9A4F-A494-F3E9-5D0F0855EAB3}"/>
              </a:ext>
            </a:extLst>
          </p:cNvPr>
          <p:cNvPicPr>
            <a:picLocks noChangeAspect="1"/>
          </p:cNvPicPr>
          <p:nvPr/>
        </p:nvPicPr>
        <p:blipFill>
          <a:blip r:embed="rId3"/>
          <a:stretch>
            <a:fillRect/>
          </a:stretch>
        </p:blipFill>
        <p:spPr>
          <a:xfrm>
            <a:off x="1249296" y="886271"/>
            <a:ext cx="7772400" cy="5085456"/>
          </a:xfrm>
          <a:prstGeom prst="rect">
            <a:avLst/>
          </a:prstGeom>
          <a:ln>
            <a:solidFill>
              <a:schemeClr val="accent4"/>
            </a:solidFill>
          </a:ln>
        </p:spPr>
      </p:pic>
      <p:sp>
        <p:nvSpPr>
          <p:cNvPr id="6" name="TextBox 5">
            <a:extLst>
              <a:ext uri="{FF2B5EF4-FFF2-40B4-BE49-F238E27FC236}">
                <a16:creationId xmlns:a16="http://schemas.microsoft.com/office/drawing/2014/main" id="{B65A623A-7413-2797-D35A-88BA6DC6CE8A}"/>
              </a:ext>
            </a:extLst>
          </p:cNvPr>
          <p:cNvSpPr txBox="1"/>
          <p:nvPr/>
        </p:nvSpPr>
        <p:spPr>
          <a:xfrm>
            <a:off x="9192667" y="2151529"/>
            <a:ext cx="2156651" cy="2585323"/>
          </a:xfrm>
          <a:prstGeom prst="rect">
            <a:avLst/>
          </a:prstGeom>
          <a:noFill/>
        </p:spPr>
        <p:txBody>
          <a:bodyPr wrap="square" rtlCol="0">
            <a:spAutoFit/>
          </a:bodyPr>
          <a:lstStyle/>
          <a:p>
            <a:pPr marL="285750" indent="-285750">
              <a:buFontTx/>
              <a:buChar char="-"/>
            </a:pPr>
            <a:r>
              <a:rPr lang="en-US" dirty="0"/>
              <a:t>Scatterplot split by regions</a:t>
            </a:r>
          </a:p>
          <a:p>
            <a:pPr marL="285750" indent="-285750">
              <a:buFontTx/>
              <a:buChar char="-"/>
            </a:pPr>
            <a:r>
              <a:rPr lang="en-US" dirty="0"/>
              <a:t>Using 5 nearest neighbors to predict if beer is Ale or IPA based on ABV &amp; IBU values</a:t>
            </a:r>
          </a:p>
          <a:p>
            <a:pPr marL="285750" indent="-285750">
              <a:buFontTx/>
              <a:buChar char="-"/>
            </a:pPr>
            <a:endParaRPr lang="en-US" dirty="0"/>
          </a:p>
        </p:txBody>
      </p:sp>
    </p:spTree>
    <p:extLst>
      <p:ext uri="{BB962C8B-B14F-4D97-AF65-F5344CB8AC3E}">
        <p14:creationId xmlns:p14="http://schemas.microsoft.com/office/powerpoint/2010/main" val="3130793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lose-up of beer tasting flight">
            <a:extLst>
              <a:ext uri="{FF2B5EF4-FFF2-40B4-BE49-F238E27FC236}">
                <a16:creationId xmlns:a16="http://schemas.microsoft.com/office/drawing/2014/main" id="{0E18EDEC-7BA8-4788-872E-8D4C668D235F}"/>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DCDD82AA-6907-06D2-976D-A2542B46D18A}"/>
              </a:ext>
            </a:extLst>
          </p:cNvPr>
          <p:cNvSpPr txBox="1"/>
          <p:nvPr/>
        </p:nvSpPr>
        <p:spPr>
          <a:xfrm>
            <a:off x="122944" y="130629"/>
            <a:ext cx="7676349" cy="369332"/>
          </a:xfrm>
          <a:prstGeom prst="rect">
            <a:avLst/>
          </a:prstGeom>
          <a:noFill/>
        </p:spPr>
        <p:txBody>
          <a:bodyPr wrap="square" rtlCol="0">
            <a:spAutoFit/>
          </a:bodyPr>
          <a:lstStyle/>
          <a:p>
            <a:r>
              <a:rPr lang="en-US" dirty="0">
                <a:solidFill>
                  <a:schemeClr val="bg1"/>
                </a:solidFill>
              </a:rPr>
              <a:t>Using knn to explore relationship of ABV &amp; IBU between IPA and other Ales</a:t>
            </a:r>
          </a:p>
        </p:txBody>
      </p:sp>
      <p:graphicFrame>
        <p:nvGraphicFramePr>
          <p:cNvPr id="7" name="Table 6">
            <a:extLst>
              <a:ext uri="{FF2B5EF4-FFF2-40B4-BE49-F238E27FC236}">
                <a16:creationId xmlns:a16="http://schemas.microsoft.com/office/drawing/2014/main" id="{63D92807-4A0B-BB5D-5FD8-0BAD2EA5B74D}"/>
              </a:ext>
            </a:extLst>
          </p:cNvPr>
          <p:cNvGraphicFramePr>
            <a:graphicFrameLocks noGrp="1"/>
          </p:cNvGraphicFramePr>
          <p:nvPr>
            <p:extLst>
              <p:ext uri="{D42A27DB-BD31-4B8C-83A1-F6EECF244321}">
                <p14:modId xmlns:p14="http://schemas.microsoft.com/office/powerpoint/2010/main" val="40332816"/>
              </p:ext>
            </p:extLst>
          </p:nvPr>
        </p:nvGraphicFramePr>
        <p:xfrm>
          <a:off x="3637963" y="876167"/>
          <a:ext cx="4476375" cy="2065944"/>
        </p:xfrm>
        <a:graphic>
          <a:graphicData uri="http://schemas.openxmlformats.org/drawingml/2006/table">
            <a:tbl>
              <a:tblPr firstRow="1" bandRow="1">
                <a:tableStyleId>{00A15C55-8517-42AA-B614-E9B94910E393}</a:tableStyleId>
              </a:tblPr>
              <a:tblGrid>
                <a:gridCol w="1656336">
                  <a:extLst>
                    <a:ext uri="{9D8B030D-6E8A-4147-A177-3AD203B41FA5}">
                      <a16:colId xmlns:a16="http://schemas.microsoft.com/office/drawing/2014/main" val="2002354449"/>
                    </a:ext>
                  </a:extLst>
                </a:gridCol>
                <a:gridCol w="1327914">
                  <a:extLst>
                    <a:ext uri="{9D8B030D-6E8A-4147-A177-3AD203B41FA5}">
                      <a16:colId xmlns:a16="http://schemas.microsoft.com/office/drawing/2014/main" val="1456394517"/>
                    </a:ext>
                  </a:extLst>
                </a:gridCol>
                <a:gridCol w="1492125">
                  <a:extLst>
                    <a:ext uri="{9D8B030D-6E8A-4147-A177-3AD203B41FA5}">
                      <a16:colId xmlns:a16="http://schemas.microsoft.com/office/drawing/2014/main" val="3404935929"/>
                    </a:ext>
                  </a:extLst>
                </a:gridCol>
              </a:tblGrid>
              <a:tr h="479044">
                <a:tc>
                  <a:txBody>
                    <a:bodyPr/>
                    <a:lstStyle/>
                    <a:p>
                      <a:pPr algn="ctr"/>
                      <a:r>
                        <a:rPr lang="en-US" dirty="0"/>
                        <a:t>Classifications</a:t>
                      </a:r>
                    </a:p>
                  </a:txBody>
                  <a:tcPr anchor="ctr"/>
                </a:tc>
                <a:tc>
                  <a:txBody>
                    <a:bodyPr/>
                    <a:lstStyle/>
                    <a:p>
                      <a:pPr algn="ctr"/>
                      <a:r>
                        <a:rPr lang="en-US" dirty="0"/>
                        <a:t>Ale</a:t>
                      </a:r>
                    </a:p>
                    <a:p>
                      <a:pPr algn="ctr"/>
                      <a:r>
                        <a:rPr lang="en-US" dirty="0"/>
                        <a:t>(actual)</a:t>
                      </a:r>
                    </a:p>
                  </a:txBody>
                  <a:tcPr anchor="ctr"/>
                </a:tc>
                <a:tc>
                  <a:txBody>
                    <a:bodyPr/>
                    <a:lstStyle/>
                    <a:p>
                      <a:pPr algn="ctr"/>
                      <a:r>
                        <a:rPr lang="en-US" dirty="0"/>
                        <a:t>IPA</a:t>
                      </a:r>
                    </a:p>
                    <a:p>
                      <a:pPr algn="ctr"/>
                      <a:r>
                        <a:rPr lang="en-US" dirty="0"/>
                        <a:t>(actual)</a:t>
                      </a:r>
                    </a:p>
                  </a:txBody>
                  <a:tcPr anchor="ctr"/>
                </a:tc>
                <a:extLst>
                  <a:ext uri="{0D108BD9-81ED-4DB2-BD59-A6C34878D82A}">
                    <a16:rowId xmlns:a16="http://schemas.microsoft.com/office/drawing/2014/main" val="128703452"/>
                  </a:ext>
                </a:extLst>
              </a:tr>
              <a:tr h="712932">
                <a:tc>
                  <a:txBody>
                    <a:bodyPr/>
                    <a:lstStyle/>
                    <a:p>
                      <a:pPr algn="ctr"/>
                      <a:r>
                        <a:rPr lang="en-US" dirty="0"/>
                        <a:t>Ale</a:t>
                      </a:r>
                    </a:p>
                    <a:p>
                      <a:pPr algn="ctr"/>
                      <a:r>
                        <a:rPr lang="en-US" dirty="0"/>
                        <a:t>(predicted)</a:t>
                      </a:r>
                    </a:p>
                  </a:txBody>
                  <a:tcPr anchor="ctr"/>
                </a:tc>
                <a:tc>
                  <a:txBody>
                    <a:bodyPr/>
                    <a:lstStyle/>
                    <a:p>
                      <a:pPr algn="ctr"/>
                      <a:r>
                        <a:rPr lang="en-US" dirty="0"/>
                        <a:t>258</a:t>
                      </a:r>
                    </a:p>
                  </a:txBody>
                  <a:tcPr anchor="ctr"/>
                </a:tc>
                <a:tc>
                  <a:txBody>
                    <a:bodyPr/>
                    <a:lstStyle/>
                    <a:p>
                      <a:pPr algn="ctr"/>
                      <a:r>
                        <a:rPr lang="en-US" dirty="0"/>
                        <a:t>36</a:t>
                      </a:r>
                    </a:p>
                  </a:txBody>
                  <a:tcPr anchor="ctr"/>
                </a:tc>
                <a:extLst>
                  <a:ext uri="{0D108BD9-81ED-4DB2-BD59-A6C34878D82A}">
                    <a16:rowId xmlns:a16="http://schemas.microsoft.com/office/drawing/2014/main" val="1457077221"/>
                  </a:ext>
                </a:extLst>
              </a:tr>
              <a:tr h="712932">
                <a:tc>
                  <a:txBody>
                    <a:bodyPr/>
                    <a:lstStyle/>
                    <a:p>
                      <a:pPr algn="ctr"/>
                      <a:r>
                        <a:rPr lang="en-US" dirty="0"/>
                        <a:t>IPA</a:t>
                      </a:r>
                    </a:p>
                    <a:p>
                      <a:pPr algn="ctr"/>
                      <a:r>
                        <a:rPr lang="en-US" dirty="0"/>
                        <a:t>(predicted)</a:t>
                      </a:r>
                    </a:p>
                  </a:txBody>
                  <a:tcPr anchor="ctr"/>
                </a:tc>
                <a:tc>
                  <a:txBody>
                    <a:bodyPr/>
                    <a:lstStyle/>
                    <a:p>
                      <a:pPr algn="ctr"/>
                      <a:r>
                        <a:rPr lang="en-US" dirty="0"/>
                        <a:t>20</a:t>
                      </a:r>
                    </a:p>
                  </a:txBody>
                  <a:tcPr anchor="ctr"/>
                </a:tc>
                <a:tc>
                  <a:txBody>
                    <a:bodyPr/>
                    <a:lstStyle/>
                    <a:p>
                      <a:pPr algn="ctr"/>
                      <a:r>
                        <a:rPr lang="en-US" dirty="0"/>
                        <a:t>146</a:t>
                      </a:r>
                    </a:p>
                  </a:txBody>
                  <a:tcPr anchor="ctr"/>
                </a:tc>
                <a:extLst>
                  <a:ext uri="{0D108BD9-81ED-4DB2-BD59-A6C34878D82A}">
                    <a16:rowId xmlns:a16="http://schemas.microsoft.com/office/drawing/2014/main" val="2673629045"/>
                  </a:ext>
                </a:extLst>
              </a:tr>
            </a:tbl>
          </a:graphicData>
        </a:graphic>
      </p:graphicFrame>
      <p:sp>
        <p:nvSpPr>
          <p:cNvPr id="8" name="Rounded Rectangle 7">
            <a:extLst>
              <a:ext uri="{FF2B5EF4-FFF2-40B4-BE49-F238E27FC236}">
                <a16:creationId xmlns:a16="http://schemas.microsoft.com/office/drawing/2014/main" id="{F5AEDAA5-2695-899C-D8FC-6209858D273E}"/>
              </a:ext>
            </a:extLst>
          </p:cNvPr>
          <p:cNvSpPr/>
          <p:nvPr/>
        </p:nvSpPr>
        <p:spPr>
          <a:xfrm>
            <a:off x="1096681" y="3051608"/>
            <a:ext cx="9558938" cy="3748762"/>
          </a:xfrm>
          <a:prstGeom prst="roundRect">
            <a:avLst/>
          </a:prstGeom>
          <a:solidFill>
            <a:schemeClr val="accent4">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E3F2725E-096C-02A2-557C-DD88FDF66B3F}"/>
              </a:ext>
            </a:extLst>
          </p:cNvPr>
          <p:cNvSpPr txBox="1"/>
          <p:nvPr/>
        </p:nvSpPr>
        <p:spPr>
          <a:xfrm>
            <a:off x="1536381" y="3274134"/>
            <a:ext cx="8737172" cy="4154984"/>
          </a:xfrm>
          <a:prstGeom prst="rect">
            <a:avLst/>
          </a:prstGeom>
          <a:noFill/>
        </p:spPr>
        <p:txBody>
          <a:bodyPr wrap="square" rtlCol="0">
            <a:spAutoFit/>
          </a:bodyPr>
          <a:lstStyle/>
          <a:p>
            <a:pPr marL="342900" indent="-342900">
              <a:buFont typeface="+mj-lt"/>
              <a:buAutoNum type="arabicPeriod"/>
            </a:pPr>
            <a:r>
              <a:rPr lang="en-US" sz="1600" dirty="0"/>
              <a:t>Accuracy – 87.8% - General measure of model performance</a:t>
            </a:r>
            <a:br>
              <a:rPr lang="en-US" sz="1600" dirty="0"/>
            </a:br>
            <a:r>
              <a:rPr lang="en-US" sz="1600" dirty="0"/>
              <a:t>Of all the instances, how many were correctly classified?</a:t>
            </a:r>
          </a:p>
          <a:p>
            <a:pPr marL="342900" indent="-342900">
              <a:buFont typeface="+mj-lt"/>
              <a:buAutoNum type="arabicPeriod"/>
            </a:pPr>
            <a:endParaRPr lang="en-US" sz="1600" dirty="0"/>
          </a:p>
          <a:p>
            <a:pPr marL="342900" indent="-342900">
              <a:buFont typeface="+mj-lt"/>
              <a:buAutoNum type="arabicPeriod"/>
            </a:pPr>
            <a:r>
              <a:rPr lang="en-US" sz="1600" dirty="0"/>
              <a:t>Precision – 87.8% - proportion of true positives </a:t>
            </a:r>
            <a:br>
              <a:rPr lang="en-US" sz="1600" dirty="0"/>
            </a:br>
            <a:r>
              <a:rPr lang="en-US" sz="1600" dirty="0"/>
              <a:t>Of all the instances predicted as positive, how many are actually positive?</a:t>
            </a:r>
          </a:p>
          <a:p>
            <a:endParaRPr lang="en-US" sz="1600" dirty="0"/>
          </a:p>
          <a:p>
            <a:pPr marL="342900" indent="-342900">
              <a:buAutoNum type="arabicPeriod" startAt="3"/>
            </a:pPr>
            <a:r>
              <a:rPr lang="en-US" sz="1600" dirty="0"/>
              <a:t>Sensitivity/ Recall  – 92.8% - ability to correctly identify positive cases</a:t>
            </a:r>
            <a:br>
              <a:rPr lang="en-US" sz="1600" dirty="0"/>
            </a:br>
            <a:r>
              <a:rPr lang="en-US" sz="1600" dirty="0"/>
              <a:t>Of all the actual positives, how many were correctly tagged as positive?</a:t>
            </a:r>
          </a:p>
          <a:p>
            <a:pPr marL="342900" indent="-342900">
              <a:buAutoNum type="arabicPeriod" startAt="3"/>
            </a:pPr>
            <a:endParaRPr lang="en-US" sz="1600" dirty="0"/>
          </a:p>
          <a:p>
            <a:pPr marL="342900" indent="-342900">
              <a:buFontTx/>
              <a:buAutoNum type="arabicPeriod" startAt="3"/>
            </a:pPr>
            <a:r>
              <a:rPr lang="en-US" sz="1600" dirty="0"/>
              <a:t>Specificity – 80.2% - ability to correctly identify negative cases</a:t>
            </a:r>
            <a:br>
              <a:rPr lang="en-US" sz="1600" dirty="0"/>
            </a:br>
            <a:r>
              <a:rPr lang="en-US" sz="1600" dirty="0"/>
              <a:t>Of all the actual negative cases, how many were correctly classified as negative</a:t>
            </a:r>
            <a:br>
              <a:rPr lang="en-US" sz="1600" dirty="0"/>
            </a:br>
            <a:endParaRPr lang="en-US" sz="1600" dirty="0"/>
          </a:p>
          <a:p>
            <a:pPr marL="342900" indent="-342900">
              <a:buFontTx/>
              <a:buAutoNum type="arabicPeriod" startAt="3"/>
            </a:pPr>
            <a:r>
              <a:rPr lang="en-US" sz="1600" dirty="0"/>
              <a:t>F1 – Score – 90.2% - harmonic mean of precision and recall.</a:t>
            </a:r>
            <a:br>
              <a:rPr lang="en-US" sz="1600" dirty="0"/>
            </a:br>
            <a:endParaRPr lang="en-US" sz="1600" dirty="0"/>
          </a:p>
          <a:p>
            <a:endParaRPr lang="en-US" sz="1600" dirty="0"/>
          </a:p>
          <a:p>
            <a:endParaRPr lang="en-US" sz="1600" dirty="0"/>
          </a:p>
        </p:txBody>
      </p:sp>
    </p:spTree>
    <p:extLst>
      <p:ext uri="{BB962C8B-B14F-4D97-AF65-F5344CB8AC3E}">
        <p14:creationId xmlns:p14="http://schemas.microsoft.com/office/powerpoint/2010/main" val="578826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lose-up of beer tasting flight">
            <a:extLst>
              <a:ext uri="{FF2B5EF4-FFF2-40B4-BE49-F238E27FC236}">
                <a16:creationId xmlns:a16="http://schemas.microsoft.com/office/drawing/2014/main" id="{0E18EDEC-7BA8-4788-872E-8D4C668D235F}"/>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DCDD82AA-6907-06D2-976D-A2542B46D18A}"/>
              </a:ext>
            </a:extLst>
          </p:cNvPr>
          <p:cNvSpPr txBox="1"/>
          <p:nvPr/>
        </p:nvSpPr>
        <p:spPr>
          <a:xfrm>
            <a:off x="122944" y="130629"/>
            <a:ext cx="8552330" cy="369332"/>
          </a:xfrm>
          <a:prstGeom prst="rect">
            <a:avLst/>
          </a:prstGeom>
          <a:noFill/>
        </p:spPr>
        <p:txBody>
          <a:bodyPr wrap="square" rtlCol="0">
            <a:spAutoFit/>
          </a:bodyPr>
          <a:lstStyle/>
          <a:p>
            <a:r>
              <a:rPr lang="en-US" dirty="0">
                <a:solidFill>
                  <a:schemeClr val="bg1"/>
                </a:solidFill>
              </a:rPr>
              <a:t>Using naïve bayes to explore relationship of ABV &amp; IBU between IPA and other Ales</a:t>
            </a:r>
          </a:p>
        </p:txBody>
      </p:sp>
      <p:graphicFrame>
        <p:nvGraphicFramePr>
          <p:cNvPr id="7" name="Table 6">
            <a:extLst>
              <a:ext uri="{FF2B5EF4-FFF2-40B4-BE49-F238E27FC236}">
                <a16:creationId xmlns:a16="http://schemas.microsoft.com/office/drawing/2014/main" id="{63D92807-4A0B-BB5D-5FD8-0BAD2EA5B74D}"/>
              </a:ext>
            </a:extLst>
          </p:cNvPr>
          <p:cNvGraphicFramePr>
            <a:graphicFrameLocks noGrp="1"/>
          </p:cNvGraphicFramePr>
          <p:nvPr>
            <p:extLst>
              <p:ext uri="{D42A27DB-BD31-4B8C-83A1-F6EECF244321}">
                <p14:modId xmlns:p14="http://schemas.microsoft.com/office/powerpoint/2010/main" val="52382890"/>
              </p:ext>
            </p:extLst>
          </p:nvPr>
        </p:nvGraphicFramePr>
        <p:xfrm>
          <a:off x="3637963" y="876167"/>
          <a:ext cx="4476375" cy="2065944"/>
        </p:xfrm>
        <a:graphic>
          <a:graphicData uri="http://schemas.openxmlformats.org/drawingml/2006/table">
            <a:tbl>
              <a:tblPr firstRow="1" bandRow="1">
                <a:tableStyleId>{21E4AEA4-8DFA-4A89-87EB-49C32662AFE0}</a:tableStyleId>
              </a:tblPr>
              <a:tblGrid>
                <a:gridCol w="1656336">
                  <a:extLst>
                    <a:ext uri="{9D8B030D-6E8A-4147-A177-3AD203B41FA5}">
                      <a16:colId xmlns:a16="http://schemas.microsoft.com/office/drawing/2014/main" val="2002354449"/>
                    </a:ext>
                  </a:extLst>
                </a:gridCol>
                <a:gridCol w="1327914">
                  <a:extLst>
                    <a:ext uri="{9D8B030D-6E8A-4147-A177-3AD203B41FA5}">
                      <a16:colId xmlns:a16="http://schemas.microsoft.com/office/drawing/2014/main" val="1456394517"/>
                    </a:ext>
                  </a:extLst>
                </a:gridCol>
                <a:gridCol w="1492125">
                  <a:extLst>
                    <a:ext uri="{9D8B030D-6E8A-4147-A177-3AD203B41FA5}">
                      <a16:colId xmlns:a16="http://schemas.microsoft.com/office/drawing/2014/main" val="3404935929"/>
                    </a:ext>
                  </a:extLst>
                </a:gridCol>
              </a:tblGrid>
              <a:tr h="479044">
                <a:tc>
                  <a:txBody>
                    <a:bodyPr/>
                    <a:lstStyle/>
                    <a:p>
                      <a:pPr algn="ctr"/>
                      <a:r>
                        <a:rPr lang="en-US" dirty="0"/>
                        <a:t>Classifications</a:t>
                      </a:r>
                    </a:p>
                  </a:txBody>
                  <a:tcPr anchor="ctr"/>
                </a:tc>
                <a:tc>
                  <a:txBody>
                    <a:bodyPr/>
                    <a:lstStyle/>
                    <a:p>
                      <a:pPr algn="ctr"/>
                      <a:r>
                        <a:rPr lang="en-US" dirty="0"/>
                        <a:t>Ale</a:t>
                      </a:r>
                    </a:p>
                    <a:p>
                      <a:pPr algn="ctr"/>
                      <a:r>
                        <a:rPr lang="en-US" dirty="0"/>
                        <a:t>(actual)</a:t>
                      </a:r>
                    </a:p>
                  </a:txBody>
                  <a:tcPr anchor="ctr"/>
                </a:tc>
                <a:tc>
                  <a:txBody>
                    <a:bodyPr/>
                    <a:lstStyle/>
                    <a:p>
                      <a:pPr algn="ctr"/>
                      <a:r>
                        <a:rPr lang="en-US" dirty="0"/>
                        <a:t>IPA</a:t>
                      </a:r>
                    </a:p>
                    <a:p>
                      <a:pPr algn="ctr"/>
                      <a:r>
                        <a:rPr lang="en-US" dirty="0"/>
                        <a:t>(actual)</a:t>
                      </a:r>
                    </a:p>
                  </a:txBody>
                  <a:tcPr anchor="ctr"/>
                </a:tc>
                <a:extLst>
                  <a:ext uri="{0D108BD9-81ED-4DB2-BD59-A6C34878D82A}">
                    <a16:rowId xmlns:a16="http://schemas.microsoft.com/office/drawing/2014/main" val="128703452"/>
                  </a:ext>
                </a:extLst>
              </a:tr>
              <a:tr h="712932">
                <a:tc>
                  <a:txBody>
                    <a:bodyPr/>
                    <a:lstStyle/>
                    <a:p>
                      <a:pPr algn="ctr"/>
                      <a:r>
                        <a:rPr lang="en-US" dirty="0"/>
                        <a:t>Ale</a:t>
                      </a:r>
                    </a:p>
                    <a:p>
                      <a:pPr algn="ctr"/>
                      <a:r>
                        <a:rPr lang="en-US" dirty="0"/>
                        <a:t>(predicted)</a:t>
                      </a:r>
                    </a:p>
                  </a:txBody>
                  <a:tcPr anchor="ctr"/>
                </a:tc>
                <a:tc>
                  <a:txBody>
                    <a:bodyPr/>
                    <a:lstStyle/>
                    <a:p>
                      <a:pPr algn="ctr"/>
                      <a:r>
                        <a:rPr lang="en-US" dirty="0"/>
                        <a:t>243</a:t>
                      </a:r>
                    </a:p>
                  </a:txBody>
                  <a:tcPr anchor="ctr"/>
                </a:tc>
                <a:tc>
                  <a:txBody>
                    <a:bodyPr/>
                    <a:lstStyle/>
                    <a:p>
                      <a:pPr algn="ctr"/>
                      <a:r>
                        <a:rPr lang="en-US" dirty="0"/>
                        <a:t>34</a:t>
                      </a:r>
                    </a:p>
                  </a:txBody>
                  <a:tcPr anchor="ctr"/>
                </a:tc>
                <a:extLst>
                  <a:ext uri="{0D108BD9-81ED-4DB2-BD59-A6C34878D82A}">
                    <a16:rowId xmlns:a16="http://schemas.microsoft.com/office/drawing/2014/main" val="1457077221"/>
                  </a:ext>
                </a:extLst>
              </a:tr>
              <a:tr h="712932">
                <a:tc>
                  <a:txBody>
                    <a:bodyPr/>
                    <a:lstStyle/>
                    <a:p>
                      <a:pPr algn="ctr"/>
                      <a:r>
                        <a:rPr lang="en-US" dirty="0"/>
                        <a:t>IPA</a:t>
                      </a:r>
                    </a:p>
                    <a:p>
                      <a:pPr algn="ctr"/>
                      <a:r>
                        <a:rPr lang="en-US" dirty="0"/>
                        <a:t>(predicted)</a:t>
                      </a:r>
                    </a:p>
                  </a:txBody>
                  <a:tcPr anchor="ctr"/>
                </a:tc>
                <a:tc>
                  <a:txBody>
                    <a:bodyPr/>
                    <a:lstStyle/>
                    <a:p>
                      <a:pPr algn="ctr"/>
                      <a:r>
                        <a:rPr lang="en-US" dirty="0"/>
                        <a:t>35</a:t>
                      </a:r>
                    </a:p>
                  </a:txBody>
                  <a:tcPr anchor="ctr"/>
                </a:tc>
                <a:tc>
                  <a:txBody>
                    <a:bodyPr/>
                    <a:lstStyle/>
                    <a:p>
                      <a:pPr algn="ctr"/>
                      <a:r>
                        <a:rPr lang="en-US" dirty="0"/>
                        <a:t>148</a:t>
                      </a:r>
                    </a:p>
                  </a:txBody>
                  <a:tcPr anchor="ctr"/>
                </a:tc>
                <a:extLst>
                  <a:ext uri="{0D108BD9-81ED-4DB2-BD59-A6C34878D82A}">
                    <a16:rowId xmlns:a16="http://schemas.microsoft.com/office/drawing/2014/main" val="2673629045"/>
                  </a:ext>
                </a:extLst>
              </a:tr>
            </a:tbl>
          </a:graphicData>
        </a:graphic>
      </p:graphicFrame>
      <p:sp>
        <p:nvSpPr>
          <p:cNvPr id="8" name="Rounded Rectangle 7">
            <a:extLst>
              <a:ext uri="{FF2B5EF4-FFF2-40B4-BE49-F238E27FC236}">
                <a16:creationId xmlns:a16="http://schemas.microsoft.com/office/drawing/2014/main" id="{F5AEDAA5-2695-899C-D8FC-6209858D273E}"/>
              </a:ext>
            </a:extLst>
          </p:cNvPr>
          <p:cNvSpPr/>
          <p:nvPr/>
        </p:nvSpPr>
        <p:spPr>
          <a:xfrm>
            <a:off x="1096681" y="3051608"/>
            <a:ext cx="9253712" cy="3748762"/>
          </a:xfrm>
          <a:prstGeom prst="round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E3F2725E-096C-02A2-557C-DD88FDF66B3F}"/>
              </a:ext>
            </a:extLst>
          </p:cNvPr>
          <p:cNvSpPr txBox="1"/>
          <p:nvPr/>
        </p:nvSpPr>
        <p:spPr>
          <a:xfrm>
            <a:off x="1536381" y="3274134"/>
            <a:ext cx="8737172" cy="4154984"/>
          </a:xfrm>
          <a:prstGeom prst="rect">
            <a:avLst/>
          </a:prstGeom>
          <a:noFill/>
        </p:spPr>
        <p:txBody>
          <a:bodyPr wrap="square" rtlCol="0">
            <a:spAutoFit/>
          </a:bodyPr>
          <a:lstStyle/>
          <a:p>
            <a:pPr marL="342900" indent="-342900">
              <a:buFont typeface="+mj-lt"/>
              <a:buAutoNum type="arabicPeriod"/>
            </a:pPr>
            <a:r>
              <a:rPr lang="en-US" sz="1600" dirty="0"/>
              <a:t>Accuracy – 85% - General measure of model performance</a:t>
            </a:r>
            <a:br>
              <a:rPr lang="en-US" sz="1600" dirty="0"/>
            </a:br>
            <a:r>
              <a:rPr lang="en-US" sz="1600" dirty="0"/>
              <a:t>Of all the instances, how many were correctly classified?</a:t>
            </a:r>
          </a:p>
          <a:p>
            <a:pPr marL="342900" indent="-342900">
              <a:buFont typeface="+mj-lt"/>
              <a:buAutoNum type="arabicPeriod"/>
            </a:pPr>
            <a:endParaRPr lang="en-US" sz="1600" dirty="0"/>
          </a:p>
          <a:p>
            <a:pPr marL="342900" indent="-342900">
              <a:buFont typeface="+mj-lt"/>
              <a:buAutoNum type="arabicPeriod"/>
            </a:pPr>
            <a:r>
              <a:rPr lang="en-US" sz="1600" dirty="0"/>
              <a:t>Precision – 87.8% - proportion of true positives </a:t>
            </a:r>
            <a:br>
              <a:rPr lang="en-US" sz="1600" dirty="0"/>
            </a:br>
            <a:r>
              <a:rPr lang="en-US" sz="1600" dirty="0"/>
              <a:t>Of all the instances predicted as positive, how many are actually positive?</a:t>
            </a:r>
          </a:p>
          <a:p>
            <a:endParaRPr lang="en-US" sz="1600" dirty="0"/>
          </a:p>
          <a:p>
            <a:pPr marL="342900" indent="-342900">
              <a:buAutoNum type="arabicPeriod" startAt="3"/>
            </a:pPr>
            <a:r>
              <a:rPr lang="en-US" sz="1600" dirty="0"/>
              <a:t>Sensitivity/ Recall  – 87.4% - ability to correctly identify positive cases</a:t>
            </a:r>
            <a:br>
              <a:rPr lang="en-US" sz="1600" dirty="0"/>
            </a:br>
            <a:r>
              <a:rPr lang="en-US" sz="1600" dirty="0"/>
              <a:t>Of all the actual positives, how many were correctly tagged as positive?</a:t>
            </a:r>
          </a:p>
          <a:p>
            <a:pPr marL="342900" indent="-342900">
              <a:buAutoNum type="arabicPeriod" startAt="3"/>
            </a:pPr>
            <a:endParaRPr lang="en-US" sz="1600" dirty="0"/>
          </a:p>
          <a:p>
            <a:pPr marL="342900" indent="-342900">
              <a:buFontTx/>
              <a:buAutoNum type="arabicPeriod" startAt="3"/>
            </a:pPr>
            <a:r>
              <a:rPr lang="en-US" sz="1600" dirty="0"/>
              <a:t>Specificity – 81.3% - ability to correctly identify negative cases</a:t>
            </a:r>
            <a:br>
              <a:rPr lang="en-US" sz="1600" dirty="0"/>
            </a:br>
            <a:r>
              <a:rPr lang="en-US" sz="1600" dirty="0"/>
              <a:t>Of all the actual negative cases, how many were correctly classified as negative</a:t>
            </a:r>
            <a:br>
              <a:rPr lang="en-US" sz="1600" dirty="0"/>
            </a:br>
            <a:endParaRPr lang="en-US" sz="1600" dirty="0"/>
          </a:p>
          <a:p>
            <a:pPr marL="342900" indent="-342900">
              <a:buFontTx/>
              <a:buAutoNum type="arabicPeriod" startAt="3"/>
            </a:pPr>
            <a:r>
              <a:rPr lang="en-US" sz="1600" dirty="0"/>
              <a:t>F1 – Score – 87.6% - harmonic mean of precision and recall.</a:t>
            </a:r>
            <a:br>
              <a:rPr lang="en-US" sz="1600" dirty="0"/>
            </a:br>
            <a:endParaRPr lang="en-US" sz="1600" dirty="0"/>
          </a:p>
          <a:p>
            <a:endParaRPr lang="en-US" sz="1600" dirty="0"/>
          </a:p>
          <a:p>
            <a:endParaRPr lang="en-US" sz="1600" dirty="0"/>
          </a:p>
        </p:txBody>
      </p:sp>
    </p:spTree>
    <p:extLst>
      <p:ext uri="{BB962C8B-B14F-4D97-AF65-F5344CB8AC3E}">
        <p14:creationId xmlns:p14="http://schemas.microsoft.com/office/powerpoint/2010/main" val="5144142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lose-up of beer tasting flight">
            <a:extLst>
              <a:ext uri="{FF2B5EF4-FFF2-40B4-BE49-F238E27FC236}">
                <a16:creationId xmlns:a16="http://schemas.microsoft.com/office/drawing/2014/main" id="{0E18EDEC-7BA8-4788-872E-8D4C668D235F}"/>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DCDD82AA-6907-06D2-976D-A2542B46D18A}"/>
              </a:ext>
            </a:extLst>
          </p:cNvPr>
          <p:cNvSpPr txBox="1"/>
          <p:nvPr/>
        </p:nvSpPr>
        <p:spPr>
          <a:xfrm>
            <a:off x="122944" y="130629"/>
            <a:ext cx="8552330" cy="369332"/>
          </a:xfrm>
          <a:prstGeom prst="rect">
            <a:avLst/>
          </a:prstGeom>
          <a:noFill/>
        </p:spPr>
        <p:txBody>
          <a:bodyPr wrap="square" rtlCol="0">
            <a:spAutoFit/>
          </a:bodyPr>
          <a:lstStyle/>
          <a:p>
            <a:r>
              <a:rPr lang="en-US" dirty="0">
                <a:solidFill>
                  <a:schemeClr val="bg1"/>
                </a:solidFill>
              </a:rPr>
              <a:t>Additional insights</a:t>
            </a:r>
          </a:p>
        </p:txBody>
      </p:sp>
      <p:pic>
        <p:nvPicPr>
          <p:cNvPr id="2" name="Picture 1">
            <a:extLst>
              <a:ext uri="{FF2B5EF4-FFF2-40B4-BE49-F238E27FC236}">
                <a16:creationId xmlns:a16="http://schemas.microsoft.com/office/drawing/2014/main" id="{FE72CF3F-BE1B-0536-9436-3BE7A8C1265A}"/>
              </a:ext>
            </a:extLst>
          </p:cNvPr>
          <p:cNvPicPr>
            <a:picLocks noChangeAspect="1"/>
          </p:cNvPicPr>
          <p:nvPr/>
        </p:nvPicPr>
        <p:blipFill>
          <a:blip r:embed="rId3"/>
          <a:stretch>
            <a:fillRect/>
          </a:stretch>
        </p:blipFill>
        <p:spPr>
          <a:xfrm>
            <a:off x="296474" y="778695"/>
            <a:ext cx="8924365" cy="5839183"/>
          </a:xfrm>
          <a:prstGeom prst="rect">
            <a:avLst/>
          </a:prstGeom>
        </p:spPr>
      </p:pic>
      <p:sp>
        <p:nvSpPr>
          <p:cNvPr id="5" name="TextBox 4">
            <a:extLst>
              <a:ext uri="{FF2B5EF4-FFF2-40B4-BE49-F238E27FC236}">
                <a16:creationId xmlns:a16="http://schemas.microsoft.com/office/drawing/2014/main" id="{5FEDC5BB-F8E8-A44F-068A-5DAEBAB6B934}"/>
              </a:ext>
            </a:extLst>
          </p:cNvPr>
          <p:cNvSpPr txBox="1"/>
          <p:nvPr/>
        </p:nvSpPr>
        <p:spPr>
          <a:xfrm>
            <a:off x="9515789" y="1867220"/>
            <a:ext cx="2486672" cy="2308324"/>
          </a:xfrm>
          <a:prstGeom prst="rect">
            <a:avLst/>
          </a:prstGeom>
          <a:noFill/>
        </p:spPr>
        <p:txBody>
          <a:bodyPr wrap="square" rtlCol="0">
            <a:spAutoFit/>
          </a:bodyPr>
          <a:lstStyle/>
          <a:p>
            <a:r>
              <a:rPr lang="en-US" dirty="0">
                <a:solidFill>
                  <a:schemeClr val="bg1"/>
                </a:solidFill>
              </a:rPr>
              <a:t>Opportunities</a:t>
            </a:r>
          </a:p>
          <a:p>
            <a:pPr marL="285750" indent="-285750">
              <a:buFontTx/>
              <a:buChar char="-"/>
            </a:pPr>
            <a:r>
              <a:rPr lang="en-US" dirty="0">
                <a:solidFill>
                  <a:schemeClr val="bg1"/>
                </a:solidFill>
              </a:rPr>
              <a:t>Top 5 states (less than 3 beers)</a:t>
            </a:r>
          </a:p>
          <a:p>
            <a:pPr marL="742950" lvl="1" indent="-285750">
              <a:buFontTx/>
              <a:buChar char="-"/>
            </a:pPr>
            <a:r>
              <a:rPr lang="en-US" dirty="0">
                <a:solidFill>
                  <a:schemeClr val="bg1"/>
                </a:solidFill>
              </a:rPr>
              <a:t>Mississippi</a:t>
            </a:r>
          </a:p>
          <a:p>
            <a:pPr marL="742950" lvl="1" indent="-285750">
              <a:buFontTx/>
              <a:buChar char="-"/>
            </a:pPr>
            <a:r>
              <a:rPr lang="en-US" dirty="0">
                <a:solidFill>
                  <a:schemeClr val="bg1"/>
                </a:solidFill>
              </a:rPr>
              <a:t>Nevada</a:t>
            </a:r>
          </a:p>
          <a:p>
            <a:pPr marL="742950" lvl="1" indent="-285750">
              <a:buFontTx/>
              <a:buChar char="-"/>
            </a:pPr>
            <a:r>
              <a:rPr lang="en-US" dirty="0">
                <a:solidFill>
                  <a:schemeClr val="bg1"/>
                </a:solidFill>
              </a:rPr>
              <a:t>West Virginia</a:t>
            </a:r>
          </a:p>
          <a:p>
            <a:pPr marL="742950" lvl="1" indent="-285750">
              <a:buFontTx/>
              <a:buChar char="-"/>
            </a:pPr>
            <a:r>
              <a:rPr lang="en-US" dirty="0">
                <a:solidFill>
                  <a:schemeClr val="bg1"/>
                </a:solidFill>
              </a:rPr>
              <a:t>South Dakota</a:t>
            </a:r>
          </a:p>
          <a:p>
            <a:pPr marL="742950" lvl="1" indent="-285750">
              <a:buFontTx/>
              <a:buChar char="-"/>
            </a:pPr>
            <a:r>
              <a:rPr lang="en-US" dirty="0">
                <a:solidFill>
                  <a:schemeClr val="bg1"/>
                </a:solidFill>
              </a:rPr>
              <a:t>DC</a:t>
            </a:r>
          </a:p>
        </p:txBody>
      </p:sp>
    </p:spTree>
    <p:extLst>
      <p:ext uri="{BB962C8B-B14F-4D97-AF65-F5344CB8AC3E}">
        <p14:creationId xmlns:p14="http://schemas.microsoft.com/office/powerpoint/2010/main" val="4145165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lose-up of beer tasting flight">
            <a:extLst>
              <a:ext uri="{FF2B5EF4-FFF2-40B4-BE49-F238E27FC236}">
                <a16:creationId xmlns:a16="http://schemas.microsoft.com/office/drawing/2014/main" id="{0E18EDEC-7BA8-4788-872E-8D4C668D235F}"/>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extBox 3">
            <a:extLst>
              <a:ext uri="{FF2B5EF4-FFF2-40B4-BE49-F238E27FC236}">
                <a16:creationId xmlns:a16="http://schemas.microsoft.com/office/drawing/2014/main" id="{DCDD82AA-6907-06D2-976D-A2542B46D18A}"/>
              </a:ext>
            </a:extLst>
          </p:cNvPr>
          <p:cNvSpPr txBox="1"/>
          <p:nvPr/>
        </p:nvSpPr>
        <p:spPr>
          <a:xfrm>
            <a:off x="122944" y="130629"/>
            <a:ext cx="8552330" cy="369332"/>
          </a:xfrm>
          <a:prstGeom prst="rect">
            <a:avLst/>
          </a:prstGeom>
          <a:noFill/>
        </p:spPr>
        <p:txBody>
          <a:bodyPr wrap="square" rtlCol="0">
            <a:spAutoFit/>
          </a:bodyPr>
          <a:lstStyle/>
          <a:p>
            <a:r>
              <a:rPr lang="en-US" dirty="0">
                <a:solidFill>
                  <a:schemeClr val="bg1"/>
                </a:solidFill>
              </a:rPr>
              <a:t>Additional insights</a:t>
            </a:r>
          </a:p>
        </p:txBody>
      </p:sp>
      <p:sp>
        <p:nvSpPr>
          <p:cNvPr id="5" name="TextBox 4">
            <a:extLst>
              <a:ext uri="{FF2B5EF4-FFF2-40B4-BE49-F238E27FC236}">
                <a16:creationId xmlns:a16="http://schemas.microsoft.com/office/drawing/2014/main" id="{5FEDC5BB-F8E8-A44F-068A-5DAEBAB6B934}"/>
              </a:ext>
            </a:extLst>
          </p:cNvPr>
          <p:cNvSpPr txBox="1"/>
          <p:nvPr/>
        </p:nvSpPr>
        <p:spPr>
          <a:xfrm>
            <a:off x="8429385" y="1867220"/>
            <a:ext cx="3573076" cy="1477328"/>
          </a:xfrm>
          <a:prstGeom prst="rect">
            <a:avLst/>
          </a:prstGeom>
          <a:noFill/>
        </p:spPr>
        <p:txBody>
          <a:bodyPr wrap="square" rtlCol="0">
            <a:spAutoFit/>
          </a:bodyPr>
          <a:lstStyle/>
          <a:p>
            <a:r>
              <a:rPr lang="en-US" dirty="0">
                <a:solidFill>
                  <a:schemeClr val="bg1"/>
                </a:solidFill>
              </a:rPr>
              <a:t>Packaging consideration</a:t>
            </a:r>
          </a:p>
          <a:p>
            <a:pPr marL="285750" indent="-285750">
              <a:buFontTx/>
              <a:buChar char="-"/>
            </a:pPr>
            <a:r>
              <a:rPr lang="en-US" dirty="0">
                <a:solidFill>
                  <a:schemeClr val="bg1"/>
                </a:solidFill>
              </a:rPr>
              <a:t>Most popular is 12 ounces, followed by 16 ounces.</a:t>
            </a:r>
          </a:p>
          <a:p>
            <a:pPr marL="285750" indent="-285750">
              <a:buFontTx/>
              <a:buChar char="-"/>
            </a:pPr>
            <a:r>
              <a:rPr lang="en-US" dirty="0">
                <a:solidFill>
                  <a:schemeClr val="bg1"/>
                </a:solidFill>
              </a:rPr>
              <a:t>Choose between these options when expanding across the US.</a:t>
            </a:r>
          </a:p>
        </p:txBody>
      </p:sp>
      <p:pic>
        <p:nvPicPr>
          <p:cNvPr id="6" name="Picture 5">
            <a:extLst>
              <a:ext uri="{FF2B5EF4-FFF2-40B4-BE49-F238E27FC236}">
                <a16:creationId xmlns:a16="http://schemas.microsoft.com/office/drawing/2014/main" id="{B003C39D-F359-9474-D7BC-90768293357D}"/>
              </a:ext>
            </a:extLst>
          </p:cNvPr>
          <p:cNvPicPr>
            <a:picLocks noChangeAspect="1"/>
          </p:cNvPicPr>
          <p:nvPr/>
        </p:nvPicPr>
        <p:blipFill>
          <a:blip r:embed="rId3"/>
          <a:stretch>
            <a:fillRect/>
          </a:stretch>
        </p:blipFill>
        <p:spPr>
          <a:xfrm>
            <a:off x="258056" y="701855"/>
            <a:ext cx="7772400" cy="5085456"/>
          </a:xfrm>
          <a:prstGeom prst="rect">
            <a:avLst/>
          </a:prstGeom>
        </p:spPr>
      </p:pic>
    </p:spTree>
    <p:extLst>
      <p:ext uri="{BB962C8B-B14F-4D97-AF65-F5344CB8AC3E}">
        <p14:creationId xmlns:p14="http://schemas.microsoft.com/office/powerpoint/2010/main" val="1742242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lose-up of beer tasting flight">
            <a:extLst>
              <a:ext uri="{FF2B5EF4-FFF2-40B4-BE49-F238E27FC236}">
                <a16:creationId xmlns:a16="http://schemas.microsoft.com/office/drawing/2014/main" id="{0E18EDEC-7BA8-4788-872E-8D4C668D235F}"/>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TextBox 13">
            <a:extLst>
              <a:ext uri="{FF2B5EF4-FFF2-40B4-BE49-F238E27FC236}">
                <a16:creationId xmlns:a16="http://schemas.microsoft.com/office/drawing/2014/main" id="{1D8FC1BF-D53C-5576-AB17-214B7CF9D7C4}"/>
              </a:ext>
            </a:extLst>
          </p:cNvPr>
          <p:cNvSpPr txBox="1"/>
          <p:nvPr/>
        </p:nvSpPr>
        <p:spPr>
          <a:xfrm>
            <a:off x="4989286" y="3311071"/>
            <a:ext cx="7746999" cy="28007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solidFill>
                  <a:srgbClr val="FFC000"/>
                </a:solidFill>
                <a:cs typeface="Calibri"/>
              </a:rPr>
              <a:t>contacts</a:t>
            </a:r>
          </a:p>
          <a:p>
            <a:r>
              <a:rPr lang="en-US" sz="4400">
                <a:solidFill>
                  <a:srgbClr val="FFC000"/>
                </a:solidFill>
                <a:cs typeface="Calibri"/>
                <a:hlinkClick r:id="rId3">
                  <a:extLst>
                    <a:ext uri="{A12FA001-AC4F-418D-AE19-62706E023703}">
                      <ahyp:hlinkClr xmlns:ahyp="http://schemas.microsoft.com/office/drawing/2018/hyperlinkcolor" val="tx"/>
                    </a:ext>
                  </a:extLst>
                </a:hlinkClick>
              </a:rPr>
              <a:t>jnavarro@smu.edu</a:t>
            </a:r>
            <a:r>
              <a:rPr lang="en-US" sz="4400">
                <a:solidFill>
                  <a:srgbClr val="FFC000"/>
                </a:solidFill>
                <a:cs typeface="Calibri" panose="020F0502020204030204"/>
              </a:rPr>
              <a:t> </a:t>
            </a:r>
            <a:r>
              <a:rPr lang="en-US" sz="4400">
                <a:solidFill>
                  <a:srgbClr val="FFC000"/>
                </a:solidFill>
                <a:cs typeface="Calibri" panose="020F0502020204030204"/>
                <a:hlinkClick r:id="rId4">
                  <a:extLst>
                    <a:ext uri="{A12FA001-AC4F-418D-AE19-62706E023703}">
                      <ahyp:hlinkClr xmlns:ahyp="http://schemas.microsoft.com/office/drawing/2018/hyperlinkcolor" val="tx"/>
                    </a:ext>
                  </a:extLst>
                </a:hlinkClick>
              </a:rPr>
              <a:t>mchandrashekaran@smu.edu</a:t>
            </a:r>
            <a:endParaRPr lang="en-US">
              <a:cs typeface="Calibri"/>
              <a:hlinkClick r:id="" action="ppaction://noaction">
                <a:extLst>
                  <a:ext uri="{A12FA001-AC4F-418D-AE19-62706E023703}">
                    <ahyp:hlinkClr xmlns:ahyp="http://schemas.microsoft.com/office/drawing/2018/hyperlinkcolor" val="tx"/>
                  </a:ext>
                </a:extLst>
              </a:hlinkClick>
            </a:endParaRPr>
          </a:p>
          <a:p>
            <a:endParaRPr lang="en-US" sz="4400">
              <a:solidFill>
                <a:srgbClr val="FFC000"/>
              </a:solidFill>
              <a:cs typeface="Calibri" panose="020F0502020204030204"/>
            </a:endParaRPr>
          </a:p>
        </p:txBody>
      </p:sp>
    </p:spTree>
    <p:extLst>
      <p:ext uri="{BB962C8B-B14F-4D97-AF65-F5344CB8AC3E}">
        <p14:creationId xmlns:p14="http://schemas.microsoft.com/office/powerpoint/2010/main" val="317788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A62BD-D82D-FD64-E217-B43A54B9A699}"/>
              </a:ext>
            </a:extLst>
          </p:cNvPr>
          <p:cNvSpPr>
            <a:spLocks noGrp="1"/>
          </p:cNvSpPr>
          <p:nvPr>
            <p:ph type="ctrTitle"/>
          </p:nvPr>
        </p:nvSpPr>
        <p:spPr/>
        <p:txBody>
          <a:bodyPr/>
          <a:lstStyle/>
          <a:p>
            <a:r>
              <a:rPr lang="en-US" dirty="0"/>
              <a:t>Appendix</a:t>
            </a:r>
          </a:p>
        </p:txBody>
      </p:sp>
      <p:sp>
        <p:nvSpPr>
          <p:cNvPr id="3" name="Subtitle 2">
            <a:extLst>
              <a:ext uri="{FF2B5EF4-FFF2-40B4-BE49-F238E27FC236}">
                <a16:creationId xmlns:a16="http://schemas.microsoft.com/office/drawing/2014/main" id="{5BA30623-EE2D-A90D-3FEF-8EA6DC8BC017}"/>
              </a:ext>
            </a:extLst>
          </p:cNvPr>
          <p:cNvSpPr>
            <a:spLocks noGrp="1"/>
          </p:cNvSpPr>
          <p:nvPr>
            <p:ph type="subTitle" idx="1"/>
          </p:nvPr>
        </p:nvSpPr>
        <p:spPr/>
        <p:txBody>
          <a:bodyPr/>
          <a:lstStyle/>
          <a:p>
            <a:r>
              <a:rPr lang="en-US" dirty="0"/>
              <a:t>Slides with code snippets</a:t>
            </a:r>
          </a:p>
        </p:txBody>
      </p:sp>
    </p:spTree>
    <p:extLst>
      <p:ext uri="{BB962C8B-B14F-4D97-AF65-F5344CB8AC3E}">
        <p14:creationId xmlns:p14="http://schemas.microsoft.com/office/powerpoint/2010/main" val="2428160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0"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pic>
        <p:nvPicPr>
          <p:cNvPr id="2" name="Picture 1">
            <a:extLst>
              <a:ext uri="{FF2B5EF4-FFF2-40B4-BE49-F238E27FC236}">
                <a16:creationId xmlns:a16="http://schemas.microsoft.com/office/drawing/2014/main" id="{9029D26F-7E93-13D2-03D6-E97479192B71}"/>
              </a:ext>
            </a:extLst>
          </p:cNvPr>
          <p:cNvPicPr>
            <a:picLocks noChangeAspect="1"/>
          </p:cNvPicPr>
          <p:nvPr/>
        </p:nvPicPr>
        <p:blipFill>
          <a:blip r:embed="rId3"/>
          <a:stretch>
            <a:fillRect/>
          </a:stretch>
        </p:blipFill>
        <p:spPr>
          <a:xfrm>
            <a:off x="104214" y="2965049"/>
            <a:ext cx="6073837" cy="925338"/>
          </a:xfrm>
          <a:prstGeom prst="rect">
            <a:avLst/>
          </a:prstGeom>
        </p:spPr>
      </p:pic>
      <p:pic>
        <p:nvPicPr>
          <p:cNvPr id="3" name="Picture 2">
            <a:extLst>
              <a:ext uri="{FF2B5EF4-FFF2-40B4-BE49-F238E27FC236}">
                <a16:creationId xmlns:a16="http://schemas.microsoft.com/office/drawing/2014/main" id="{2C391DCA-E713-440A-7446-5018F81FE89F}"/>
              </a:ext>
            </a:extLst>
          </p:cNvPr>
          <p:cNvPicPr>
            <a:picLocks noChangeAspect="1"/>
          </p:cNvPicPr>
          <p:nvPr/>
        </p:nvPicPr>
        <p:blipFill>
          <a:blip r:embed="rId4"/>
          <a:stretch>
            <a:fillRect/>
          </a:stretch>
        </p:blipFill>
        <p:spPr>
          <a:xfrm>
            <a:off x="104214" y="4676705"/>
            <a:ext cx="5881511" cy="925338"/>
          </a:xfrm>
          <a:prstGeom prst="rect">
            <a:avLst/>
          </a:prstGeom>
        </p:spPr>
      </p:pic>
      <p:pic>
        <p:nvPicPr>
          <p:cNvPr id="4" name="Picture 3">
            <a:extLst>
              <a:ext uri="{FF2B5EF4-FFF2-40B4-BE49-F238E27FC236}">
                <a16:creationId xmlns:a16="http://schemas.microsoft.com/office/drawing/2014/main" id="{D7F1D7B2-DB9B-0C9D-6404-4FEEC2934D11}"/>
              </a:ext>
            </a:extLst>
          </p:cNvPr>
          <p:cNvPicPr>
            <a:picLocks noChangeAspect="1"/>
          </p:cNvPicPr>
          <p:nvPr/>
        </p:nvPicPr>
        <p:blipFill>
          <a:blip r:embed="rId5"/>
          <a:stretch>
            <a:fillRect/>
          </a:stretch>
        </p:blipFill>
        <p:spPr>
          <a:xfrm>
            <a:off x="1136648" y="214591"/>
            <a:ext cx="4008967" cy="2074291"/>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5" name="Subtitle 2">
            <a:extLst>
              <a:ext uri="{FF2B5EF4-FFF2-40B4-BE49-F238E27FC236}">
                <a16:creationId xmlns:a16="http://schemas.microsoft.com/office/drawing/2014/main" id="{C48FCE86-EE7F-3379-9B2B-6FF99EE46B91}"/>
              </a:ext>
            </a:extLst>
          </p:cNvPr>
          <p:cNvSpPr>
            <a:spLocks noGrp="1"/>
          </p:cNvSpPr>
          <p:nvPr>
            <p:ph type="subTitle" idx="1"/>
          </p:nvPr>
        </p:nvSpPr>
        <p:spPr>
          <a:xfrm>
            <a:off x="788811" y="4272829"/>
            <a:ext cx="4023359" cy="1208141"/>
          </a:xfrm>
        </p:spPr>
        <p:txBody>
          <a:bodyPr>
            <a:normAutofit/>
          </a:bodyPr>
          <a:lstStyle/>
          <a:p>
            <a:pPr algn="l">
              <a:spcBef>
                <a:spcPts val="0"/>
              </a:spcBef>
            </a:pPr>
            <a:r>
              <a:rPr lang="en-US" sz="2800"/>
              <a:t>Breweries Data</a:t>
            </a:r>
            <a:endParaRPr lang="en-PA" sz="2800"/>
          </a:p>
        </p:txBody>
      </p:sp>
      <p:sp>
        <p:nvSpPr>
          <p:cNvPr id="8" name="Subtitle 2">
            <a:extLst>
              <a:ext uri="{FF2B5EF4-FFF2-40B4-BE49-F238E27FC236}">
                <a16:creationId xmlns:a16="http://schemas.microsoft.com/office/drawing/2014/main" id="{5C026E32-C1A2-9F9B-B9DB-1A9C8803EC82}"/>
              </a:ext>
            </a:extLst>
          </p:cNvPr>
          <p:cNvSpPr txBox="1">
            <a:spLocks/>
          </p:cNvSpPr>
          <p:nvPr/>
        </p:nvSpPr>
        <p:spPr>
          <a:xfrm>
            <a:off x="788811" y="2480103"/>
            <a:ext cx="402335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Beers Data</a:t>
            </a:r>
            <a:endParaRPr lang="en-PA" sz="2800"/>
          </a:p>
        </p:txBody>
      </p:sp>
    </p:spTree>
    <p:extLst>
      <p:ext uri="{BB962C8B-B14F-4D97-AF65-F5344CB8AC3E}">
        <p14:creationId xmlns:p14="http://schemas.microsoft.com/office/powerpoint/2010/main" val="1618064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31910"/>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5909733"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pic>
        <p:nvPicPr>
          <p:cNvPr id="10" name="Picture 9">
            <a:extLst>
              <a:ext uri="{FF2B5EF4-FFF2-40B4-BE49-F238E27FC236}">
                <a16:creationId xmlns:a16="http://schemas.microsoft.com/office/drawing/2014/main" id="{6B318434-4244-AC43-634A-E8E16CA6842F}"/>
              </a:ext>
            </a:extLst>
          </p:cNvPr>
          <p:cNvPicPr>
            <a:picLocks noChangeAspect="1"/>
          </p:cNvPicPr>
          <p:nvPr/>
        </p:nvPicPr>
        <p:blipFill>
          <a:blip r:embed="rId3"/>
          <a:stretch>
            <a:fillRect/>
          </a:stretch>
        </p:blipFill>
        <p:spPr>
          <a:xfrm>
            <a:off x="6366932" y="527049"/>
            <a:ext cx="5460625" cy="1928283"/>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3" name="Picture 12" descr="A close-up of numbers&#10;&#10;Description automatically generated">
            <a:extLst>
              <a:ext uri="{FF2B5EF4-FFF2-40B4-BE49-F238E27FC236}">
                <a16:creationId xmlns:a16="http://schemas.microsoft.com/office/drawing/2014/main" id="{6B03087A-C14B-A347-09B6-1E01B92739CF}"/>
              </a:ext>
            </a:extLst>
          </p:cNvPr>
          <p:cNvPicPr>
            <a:picLocks noChangeAspect="1"/>
          </p:cNvPicPr>
          <p:nvPr/>
        </p:nvPicPr>
        <p:blipFill>
          <a:blip r:embed="rId4"/>
          <a:stretch>
            <a:fillRect/>
          </a:stretch>
        </p:blipFill>
        <p:spPr>
          <a:xfrm>
            <a:off x="6096000" y="2689871"/>
            <a:ext cx="6036357" cy="1011743"/>
          </a:xfrm>
          <a:prstGeom prst="rect">
            <a:avLst/>
          </a:prstGeom>
        </p:spPr>
      </p:pic>
      <p:pic>
        <p:nvPicPr>
          <p:cNvPr id="20" name="Picture 19" descr="A white rectangular object with a black border&#10;&#10;Description automatically generated with medium confidence">
            <a:extLst>
              <a:ext uri="{FF2B5EF4-FFF2-40B4-BE49-F238E27FC236}">
                <a16:creationId xmlns:a16="http://schemas.microsoft.com/office/drawing/2014/main" id="{0DFECD6F-3541-5656-21A5-9F875C17847C}"/>
              </a:ext>
            </a:extLst>
          </p:cNvPr>
          <p:cNvPicPr>
            <a:picLocks noChangeAspect="1"/>
          </p:cNvPicPr>
          <p:nvPr/>
        </p:nvPicPr>
        <p:blipFill>
          <a:blip r:embed="rId5"/>
          <a:stretch>
            <a:fillRect/>
          </a:stretch>
        </p:blipFill>
        <p:spPr>
          <a:xfrm>
            <a:off x="6216979" y="3702679"/>
            <a:ext cx="5915378" cy="1389952"/>
          </a:xfrm>
          <a:prstGeom prst="rect">
            <a:avLst/>
          </a:prstGeom>
        </p:spPr>
      </p:pic>
      <p:sp>
        <p:nvSpPr>
          <p:cNvPr id="21" name="Subtitle 2">
            <a:extLst>
              <a:ext uri="{FF2B5EF4-FFF2-40B4-BE49-F238E27FC236}">
                <a16:creationId xmlns:a16="http://schemas.microsoft.com/office/drawing/2014/main" id="{EC88A390-6F05-656F-280C-4353DC1D59F5}"/>
              </a:ext>
            </a:extLst>
          </p:cNvPr>
          <p:cNvSpPr txBox="1">
            <a:spLocks/>
          </p:cNvSpPr>
          <p:nvPr/>
        </p:nvSpPr>
        <p:spPr>
          <a:xfrm>
            <a:off x="6216979" y="54889"/>
            <a:ext cx="402335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Breweries per state</a:t>
            </a:r>
            <a:endParaRPr lang="en-PA" sz="2800"/>
          </a:p>
        </p:txBody>
      </p:sp>
      <p:pic>
        <p:nvPicPr>
          <p:cNvPr id="22" name="Picture 21">
            <a:extLst>
              <a:ext uri="{FF2B5EF4-FFF2-40B4-BE49-F238E27FC236}">
                <a16:creationId xmlns:a16="http://schemas.microsoft.com/office/drawing/2014/main" id="{B46F880F-A77B-B2F4-FB6B-4BBED1CE7196}"/>
              </a:ext>
            </a:extLst>
          </p:cNvPr>
          <p:cNvPicPr>
            <a:picLocks noChangeAspect="1"/>
          </p:cNvPicPr>
          <p:nvPr/>
        </p:nvPicPr>
        <p:blipFill>
          <a:blip r:embed="rId6"/>
          <a:stretch>
            <a:fillRect/>
          </a:stretch>
        </p:blipFill>
        <p:spPr>
          <a:xfrm>
            <a:off x="6720041" y="5538159"/>
            <a:ext cx="5107516" cy="1120904"/>
          </a:xfrm>
          <a:prstGeom prst="rect">
            <a:avLst/>
          </a:prstGeom>
        </p:spPr>
      </p:pic>
      <p:sp>
        <p:nvSpPr>
          <p:cNvPr id="24" name="Subtitle 2">
            <a:extLst>
              <a:ext uri="{FF2B5EF4-FFF2-40B4-BE49-F238E27FC236}">
                <a16:creationId xmlns:a16="http://schemas.microsoft.com/office/drawing/2014/main" id="{67551249-B27D-90FD-C9D8-35F90819CEA1}"/>
              </a:ext>
            </a:extLst>
          </p:cNvPr>
          <p:cNvSpPr txBox="1">
            <a:spLocks/>
          </p:cNvSpPr>
          <p:nvPr/>
        </p:nvSpPr>
        <p:spPr>
          <a:xfrm>
            <a:off x="7170890" y="5082684"/>
            <a:ext cx="455186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Top States per Brewery count</a:t>
            </a:r>
            <a:endParaRPr lang="en-PA" sz="2800"/>
          </a:p>
        </p:txBody>
      </p:sp>
    </p:spTree>
    <p:extLst>
      <p:ext uri="{BB962C8B-B14F-4D97-AF65-F5344CB8AC3E}">
        <p14:creationId xmlns:p14="http://schemas.microsoft.com/office/powerpoint/2010/main" val="410415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4"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se-up of beer tasting flight">
            <a:extLst>
              <a:ext uri="{FF2B5EF4-FFF2-40B4-BE49-F238E27FC236}">
                <a16:creationId xmlns:a16="http://schemas.microsoft.com/office/drawing/2014/main" id="{0E18EDEC-7BA8-4788-872E-8D4C668D235F}"/>
              </a:ext>
            </a:extLst>
          </p:cNvPr>
          <p:cNvPicPr>
            <a:picLocks noChangeAspect="1"/>
          </p:cNvPicPr>
          <p:nvPr/>
        </p:nvPicPr>
        <p:blipFill rotWithShape="1">
          <a:blip r:embed="rId2"/>
          <a:srcRect t="9404" b="6342"/>
          <a:stretch/>
        </p:blipFill>
        <p:spPr>
          <a:xfrm>
            <a:off x="20" y="-14944"/>
            <a:ext cx="12191980" cy="6856718"/>
          </a:xfrm>
          <a:prstGeom prst="rect">
            <a:avLst/>
          </a:prstGeom>
        </p:spPr>
      </p:pic>
      <p:graphicFrame>
        <p:nvGraphicFramePr>
          <p:cNvPr id="2" name="Table 1">
            <a:extLst>
              <a:ext uri="{FF2B5EF4-FFF2-40B4-BE49-F238E27FC236}">
                <a16:creationId xmlns:a16="http://schemas.microsoft.com/office/drawing/2014/main" id="{2D070FC3-834B-DF38-5BB2-99186C98858B}"/>
              </a:ext>
            </a:extLst>
          </p:cNvPr>
          <p:cNvGraphicFramePr>
            <a:graphicFrameLocks noGrp="1"/>
          </p:cNvGraphicFramePr>
          <p:nvPr>
            <p:extLst>
              <p:ext uri="{D42A27DB-BD31-4B8C-83A1-F6EECF244321}">
                <p14:modId xmlns:p14="http://schemas.microsoft.com/office/powerpoint/2010/main" val="3129204994"/>
              </p:ext>
            </p:extLst>
          </p:nvPr>
        </p:nvGraphicFramePr>
        <p:xfrm>
          <a:off x="580922" y="821368"/>
          <a:ext cx="7579522" cy="1401347"/>
        </p:xfrm>
        <a:graphic>
          <a:graphicData uri="http://schemas.openxmlformats.org/drawingml/2006/table">
            <a:tbl>
              <a:tblPr firstRow="1">
                <a:tableStyleId>{21E4AEA4-8DFA-4A89-87EB-49C32662AFE0}</a:tableStyleId>
              </a:tblPr>
              <a:tblGrid>
                <a:gridCol w="1088208">
                  <a:extLst>
                    <a:ext uri="{9D8B030D-6E8A-4147-A177-3AD203B41FA5}">
                      <a16:colId xmlns:a16="http://schemas.microsoft.com/office/drawing/2014/main" val="3699734062"/>
                    </a:ext>
                  </a:extLst>
                </a:gridCol>
                <a:gridCol w="617090">
                  <a:extLst>
                    <a:ext uri="{9D8B030D-6E8A-4147-A177-3AD203B41FA5}">
                      <a16:colId xmlns:a16="http://schemas.microsoft.com/office/drawing/2014/main" val="1569218603"/>
                    </a:ext>
                  </a:extLst>
                </a:gridCol>
                <a:gridCol w="712027">
                  <a:extLst>
                    <a:ext uri="{9D8B030D-6E8A-4147-A177-3AD203B41FA5}">
                      <a16:colId xmlns:a16="http://schemas.microsoft.com/office/drawing/2014/main" val="3337365579"/>
                    </a:ext>
                  </a:extLst>
                </a:gridCol>
                <a:gridCol w="617091">
                  <a:extLst>
                    <a:ext uri="{9D8B030D-6E8A-4147-A177-3AD203B41FA5}">
                      <a16:colId xmlns:a16="http://schemas.microsoft.com/office/drawing/2014/main" val="1185610239"/>
                    </a:ext>
                  </a:extLst>
                </a:gridCol>
                <a:gridCol w="987398">
                  <a:extLst>
                    <a:ext uri="{9D8B030D-6E8A-4147-A177-3AD203B41FA5}">
                      <a16:colId xmlns:a16="http://schemas.microsoft.com/office/drawing/2014/main" val="3474584943"/>
                    </a:ext>
                  </a:extLst>
                </a:gridCol>
                <a:gridCol w="2059321">
                  <a:extLst>
                    <a:ext uri="{9D8B030D-6E8A-4147-A177-3AD203B41FA5}">
                      <a16:colId xmlns:a16="http://schemas.microsoft.com/office/drawing/2014/main" val="565664594"/>
                    </a:ext>
                  </a:extLst>
                </a:gridCol>
                <a:gridCol w="1498387">
                  <a:extLst>
                    <a:ext uri="{9D8B030D-6E8A-4147-A177-3AD203B41FA5}">
                      <a16:colId xmlns:a16="http://schemas.microsoft.com/office/drawing/2014/main" val="2666861672"/>
                    </a:ext>
                  </a:extLst>
                </a:gridCol>
              </a:tblGrid>
              <a:tr h="279863">
                <a:tc>
                  <a:txBody>
                    <a:bodyPr/>
                    <a:lstStyle/>
                    <a:p>
                      <a:pPr algn="ctr" fontAlgn="b"/>
                      <a:r>
                        <a:rPr lang="en-US" sz="1200" b="1" u="none" strike="noStrike" dirty="0">
                          <a:effectLst/>
                        </a:rPr>
                        <a:t>Name</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err="1">
                          <a:effectLst/>
                        </a:rPr>
                        <a:t>Beer_ID</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ABV</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IBU</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err="1">
                          <a:effectLst/>
                        </a:rPr>
                        <a:t>Brewery_id</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Style</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Ounces</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10907714"/>
                  </a:ext>
                </a:extLst>
              </a:tr>
              <a:tr h="281895">
                <a:tc>
                  <a:txBody>
                    <a:bodyPr/>
                    <a:lstStyle/>
                    <a:p>
                      <a:pPr algn="l" fontAlgn="b"/>
                      <a:r>
                        <a:rPr lang="en-US" sz="1200" u="none" strike="noStrike" dirty="0">
                          <a:effectLst/>
                        </a:rPr>
                        <a:t>London Balling</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2685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0.125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80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English </a:t>
                      </a:r>
                      <a:r>
                        <a:rPr lang="en-US" sz="1200" u="none" strike="noStrike" dirty="0" err="1">
                          <a:effectLst/>
                        </a:rPr>
                        <a:t>Barleywine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16</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220092842"/>
                  </a:ext>
                </a:extLst>
              </a:tr>
              <a:tr h="279863">
                <a:tc>
                  <a:txBody>
                    <a:bodyPr/>
                    <a:lstStyle/>
                    <a:p>
                      <a:pPr algn="l" fontAlgn="b"/>
                      <a:r>
                        <a:rPr lang="en-US" sz="1200" u="none" strike="noStrike">
                          <a:effectLst/>
                        </a:rPr>
                        <a:t>Csar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2621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0.12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90</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18</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Russian Imperial Stout</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16</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696986178"/>
                  </a:ext>
                </a:extLst>
              </a:tr>
              <a:tr h="279863">
                <a:tc>
                  <a:txBody>
                    <a:bodyPr/>
                    <a:lstStyle/>
                    <a:p>
                      <a:pPr algn="l" fontAlgn="b"/>
                      <a:r>
                        <a:rPr lang="en-US" sz="1200" u="none" strike="noStrike" dirty="0">
                          <a:effectLst/>
                        </a:rPr>
                        <a:t>4Beans</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2574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52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47</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Baltic Porter</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12</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95676738"/>
                  </a:ext>
                </a:extLst>
              </a:tr>
              <a:tr h="279863">
                <a:tc>
                  <a:txBody>
                    <a:bodyPr/>
                    <a:lstStyle/>
                    <a:p>
                      <a:pPr algn="l" fontAlgn="b"/>
                      <a:r>
                        <a:rPr lang="en-US" sz="1200" u="none" strike="noStrike" dirty="0">
                          <a:effectLst/>
                        </a:rPr>
                        <a:t>Lower De Boom</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1036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0.099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92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a:effectLst/>
                        </a:rPr>
                        <a:t>369</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American </a:t>
                      </a:r>
                      <a:r>
                        <a:rPr lang="en-US" sz="1200" u="none" strike="noStrike" dirty="0" err="1">
                          <a:effectLst/>
                        </a:rPr>
                        <a:t>Barleywine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200" u="none" strike="noStrike" dirty="0">
                          <a:effectLst/>
                        </a:rPr>
                        <a:t>8.4</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862156773"/>
                  </a:ext>
                </a:extLst>
              </a:tr>
            </a:tbl>
          </a:graphicData>
        </a:graphic>
      </p:graphicFrame>
      <p:sp>
        <p:nvSpPr>
          <p:cNvPr id="4" name="TextBox 3">
            <a:extLst>
              <a:ext uri="{FF2B5EF4-FFF2-40B4-BE49-F238E27FC236}">
                <a16:creationId xmlns:a16="http://schemas.microsoft.com/office/drawing/2014/main" id="{5107494A-ABA1-340C-537C-DD4F12ACA5D7}"/>
              </a:ext>
            </a:extLst>
          </p:cNvPr>
          <p:cNvSpPr txBox="1"/>
          <p:nvPr/>
        </p:nvSpPr>
        <p:spPr>
          <a:xfrm>
            <a:off x="481029" y="452036"/>
            <a:ext cx="1988820" cy="369332"/>
          </a:xfrm>
          <a:prstGeom prst="rect">
            <a:avLst/>
          </a:prstGeom>
          <a:noFill/>
        </p:spPr>
        <p:txBody>
          <a:bodyPr wrap="square" rtlCol="0">
            <a:spAutoFit/>
          </a:bodyPr>
          <a:lstStyle/>
          <a:p>
            <a:r>
              <a:rPr lang="en-US" dirty="0">
                <a:solidFill>
                  <a:schemeClr val="accent2"/>
                </a:solidFill>
              </a:rPr>
              <a:t>Beers Dataset</a:t>
            </a:r>
          </a:p>
        </p:txBody>
      </p:sp>
      <p:sp>
        <p:nvSpPr>
          <p:cNvPr id="9" name="TextBox 8">
            <a:extLst>
              <a:ext uri="{FF2B5EF4-FFF2-40B4-BE49-F238E27FC236}">
                <a16:creationId xmlns:a16="http://schemas.microsoft.com/office/drawing/2014/main" id="{C96BDE68-9484-2379-C6ED-F371114DE4D0}"/>
              </a:ext>
            </a:extLst>
          </p:cNvPr>
          <p:cNvSpPr txBox="1"/>
          <p:nvPr/>
        </p:nvSpPr>
        <p:spPr>
          <a:xfrm>
            <a:off x="481029" y="3044083"/>
            <a:ext cx="1988820" cy="369332"/>
          </a:xfrm>
          <a:prstGeom prst="rect">
            <a:avLst/>
          </a:prstGeom>
          <a:noFill/>
        </p:spPr>
        <p:txBody>
          <a:bodyPr wrap="square" rtlCol="0">
            <a:spAutoFit/>
          </a:bodyPr>
          <a:lstStyle/>
          <a:p>
            <a:r>
              <a:rPr lang="en-US" dirty="0">
                <a:solidFill>
                  <a:schemeClr val="accent4"/>
                </a:solidFill>
              </a:rPr>
              <a:t>Breweries Dataset</a:t>
            </a:r>
          </a:p>
        </p:txBody>
      </p:sp>
      <p:graphicFrame>
        <p:nvGraphicFramePr>
          <p:cNvPr id="10" name="Table 9">
            <a:extLst>
              <a:ext uri="{FF2B5EF4-FFF2-40B4-BE49-F238E27FC236}">
                <a16:creationId xmlns:a16="http://schemas.microsoft.com/office/drawing/2014/main" id="{C69F62DB-CAD7-1BD3-6659-1455A55B76BF}"/>
              </a:ext>
            </a:extLst>
          </p:cNvPr>
          <p:cNvGraphicFramePr>
            <a:graphicFrameLocks noGrp="1"/>
          </p:cNvGraphicFramePr>
          <p:nvPr>
            <p:extLst>
              <p:ext uri="{D42A27DB-BD31-4B8C-83A1-F6EECF244321}">
                <p14:modId xmlns:p14="http://schemas.microsoft.com/office/powerpoint/2010/main" val="3027414904"/>
              </p:ext>
            </p:extLst>
          </p:nvPr>
        </p:nvGraphicFramePr>
        <p:xfrm>
          <a:off x="580922" y="3436684"/>
          <a:ext cx="5664200" cy="2235200"/>
        </p:xfrm>
        <a:graphic>
          <a:graphicData uri="http://schemas.openxmlformats.org/drawingml/2006/table">
            <a:tbl>
              <a:tblPr firstRow="1">
                <a:tableStyleId>{00A15C55-8517-42AA-B614-E9B94910E393}</a:tableStyleId>
              </a:tblPr>
              <a:tblGrid>
                <a:gridCol w="1257300">
                  <a:extLst>
                    <a:ext uri="{9D8B030D-6E8A-4147-A177-3AD203B41FA5}">
                      <a16:colId xmlns:a16="http://schemas.microsoft.com/office/drawing/2014/main" val="625293718"/>
                    </a:ext>
                  </a:extLst>
                </a:gridCol>
                <a:gridCol w="2603500">
                  <a:extLst>
                    <a:ext uri="{9D8B030D-6E8A-4147-A177-3AD203B41FA5}">
                      <a16:colId xmlns:a16="http://schemas.microsoft.com/office/drawing/2014/main" val="98796932"/>
                    </a:ext>
                  </a:extLst>
                </a:gridCol>
                <a:gridCol w="1384300">
                  <a:extLst>
                    <a:ext uri="{9D8B030D-6E8A-4147-A177-3AD203B41FA5}">
                      <a16:colId xmlns:a16="http://schemas.microsoft.com/office/drawing/2014/main" val="1454856342"/>
                    </a:ext>
                  </a:extLst>
                </a:gridCol>
                <a:gridCol w="419100">
                  <a:extLst>
                    <a:ext uri="{9D8B030D-6E8A-4147-A177-3AD203B41FA5}">
                      <a16:colId xmlns:a16="http://schemas.microsoft.com/office/drawing/2014/main" val="3355160598"/>
                    </a:ext>
                  </a:extLst>
                </a:gridCol>
              </a:tblGrid>
              <a:tr h="203200">
                <a:tc>
                  <a:txBody>
                    <a:bodyPr/>
                    <a:lstStyle/>
                    <a:p>
                      <a:pPr algn="ctr" fontAlgn="b"/>
                      <a:r>
                        <a:rPr lang="en-US" sz="1200" u="none" strike="noStrike" dirty="0" err="1">
                          <a:effectLst/>
                        </a:rPr>
                        <a:t>Brew_ID</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Name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City</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State</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857590480"/>
                  </a:ext>
                </a:extLst>
              </a:tr>
              <a:tr h="203200">
                <a:tc>
                  <a:txBody>
                    <a:bodyPr/>
                    <a:lstStyle/>
                    <a:p>
                      <a:pPr algn="r" fontAlgn="b"/>
                      <a:r>
                        <a:rPr lang="en-US" sz="1200" u="none" strike="noStrike" dirty="0">
                          <a:effectLst/>
                        </a:rPr>
                        <a:t>1</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NorthGate Brewing </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Minneapolis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MN</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858731789"/>
                  </a:ext>
                </a:extLst>
              </a:tr>
              <a:tr h="203200">
                <a:tc>
                  <a:txBody>
                    <a:bodyPr/>
                    <a:lstStyle/>
                    <a:p>
                      <a:pPr algn="r" fontAlgn="b"/>
                      <a:r>
                        <a:rPr lang="en-US" sz="1200" u="none" strike="noStrike" dirty="0">
                          <a:effectLst/>
                        </a:rPr>
                        <a:t>2</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Against the Grain Brewery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Louisville</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KY</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347799569"/>
                  </a:ext>
                </a:extLst>
              </a:tr>
              <a:tr h="203200">
                <a:tc>
                  <a:txBody>
                    <a:bodyPr/>
                    <a:lstStyle/>
                    <a:p>
                      <a:pPr algn="r" fontAlgn="b"/>
                      <a:r>
                        <a:rPr lang="en-US" sz="1200" u="none" strike="noStrike" dirty="0">
                          <a:effectLst/>
                        </a:rPr>
                        <a:t>3</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Jack's Abby Craft Lagers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Framingham</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MA</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59248907"/>
                  </a:ext>
                </a:extLst>
              </a:tr>
              <a:tr h="203200">
                <a:tc>
                  <a:txBody>
                    <a:bodyPr/>
                    <a:lstStyle/>
                    <a:p>
                      <a:pPr algn="r" fontAlgn="b"/>
                      <a:r>
                        <a:rPr lang="en-US" sz="1200" u="none" strike="noStrike" dirty="0">
                          <a:effectLst/>
                        </a:rPr>
                        <a:t>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Mike Hess Brewing Company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San Diego</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CA</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691675390"/>
                  </a:ext>
                </a:extLst>
              </a:tr>
              <a:tr h="203200">
                <a:tc>
                  <a:txBody>
                    <a:bodyPr/>
                    <a:lstStyle/>
                    <a:p>
                      <a:pPr algn="r" fontAlgn="b"/>
                      <a:r>
                        <a:rPr lang="en-US" sz="1200" u="none" strike="noStrike" dirty="0">
                          <a:effectLst/>
                        </a:rPr>
                        <a:t>5</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Fort Point Beer Company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San Francisco</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CA</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352233657"/>
                  </a:ext>
                </a:extLst>
              </a:tr>
              <a:tr h="203200">
                <a:tc>
                  <a:txBody>
                    <a:bodyPr/>
                    <a:lstStyle/>
                    <a:p>
                      <a:pPr algn="r" fontAlgn="b"/>
                      <a:r>
                        <a:rPr lang="en-US" sz="1200" u="none" strike="noStrike" dirty="0">
                          <a:effectLst/>
                        </a:rPr>
                        <a:t>6</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COAST Brewing Company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Charleston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SC</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99131858"/>
                  </a:ext>
                </a:extLst>
              </a:tr>
              <a:tr h="203200">
                <a:tc>
                  <a:txBody>
                    <a:bodyPr/>
                    <a:lstStyle/>
                    <a:p>
                      <a:pPr algn="r" fontAlgn="b"/>
                      <a:r>
                        <a:rPr lang="en-US" sz="1200" u="none" strike="noStrike" dirty="0">
                          <a:effectLst/>
                        </a:rPr>
                        <a:t>7</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Great Divide Brewing Company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Denver</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CO</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028262763"/>
                  </a:ext>
                </a:extLst>
              </a:tr>
              <a:tr h="203200">
                <a:tc>
                  <a:txBody>
                    <a:bodyPr/>
                    <a:lstStyle/>
                    <a:p>
                      <a:pPr algn="r" fontAlgn="b"/>
                      <a:r>
                        <a:rPr lang="en-US" sz="1200" u="none" strike="noStrike" dirty="0">
                          <a:effectLst/>
                        </a:rPr>
                        <a:t>8</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Tapistry Brewing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Bridgman</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MI</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3032636"/>
                  </a:ext>
                </a:extLst>
              </a:tr>
              <a:tr h="203200">
                <a:tc>
                  <a:txBody>
                    <a:bodyPr/>
                    <a:lstStyle/>
                    <a:p>
                      <a:pPr algn="r" fontAlgn="b"/>
                      <a:r>
                        <a:rPr lang="en-US" sz="1200" u="none" strike="noStrike" dirty="0">
                          <a:effectLst/>
                        </a:rPr>
                        <a:t>9</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Big Lake Brewing</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Holland</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 MI</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70238030"/>
                  </a:ext>
                </a:extLst>
              </a:tr>
              <a:tr h="203200">
                <a:tc>
                  <a:txBody>
                    <a:bodyPr/>
                    <a:lstStyle/>
                    <a:p>
                      <a:pPr algn="r" fontAlgn="b"/>
                      <a:r>
                        <a:rPr lang="en-US" sz="1200" u="none" strike="noStrike" dirty="0">
                          <a:effectLst/>
                        </a:rPr>
                        <a:t>10</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The Mitten Brewing Company</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a:effectLst/>
                        </a:rPr>
                        <a:t>Grand Rapids</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l" fontAlgn="b"/>
                      <a:r>
                        <a:rPr lang="en-US" sz="1200" u="none" strike="noStrike" dirty="0">
                          <a:effectLst/>
                        </a:rPr>
                        <a:t> MI</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07832591"/>
                  </a:ext>
                </a:extLst>
              </a:tr>
            </a:tbl>
          </a:graphicData>
        </a:graphic>
      </p:graphicFrame>
    </p:spTree>
    <p:extLst>
      <p:ext uri="{BB962C8B-B14F-4D97-AF65-F5344CB8AC3E}">
        <p14:creationId xmlns:p14="http://schemas.microsoft.com/office/powerpoint/2010/main" val="3635095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31910"/>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5909733"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pic>
        <p:nvPicPr>
          <p:cNvPr id="13" name="Picture 12" descr="A close-up of numbers&#10;&#10;Description automatically generated">
            <a:extLst>
              <a:ext uri="{FF2B5EF4-FFF2-40B4-BE49-F238E27FC236}">
                <a16:creationId xmlns:a16="http://schemas.microsoft.com/office/drawing/2014/main" id="{6B03087A-C14B-A347-09B6-1E01B92739CF}"/>
              </a:ext>
            </a:extLst>
          </p:cNvPr>
          <p:cNvPicPr>
            <a:picLocks noChangeAspect="1"/>
          </p:cNvPicPr>
          <p:nvPr/>
        </p:nvPicPr>
        <p:blipFill>
          <a:blip r:embed="rId3"/>
          <a:stretch>
            <a:fillRect/>
          </a:stretch>
        </p:blipFill>
        <p:spPr>
          <a:xfrm>
            <a:off x="6096000" y="983512"/>
            <a:ext cx="6036357" cy="1011743"/>
          </a:xfrm>
          <a:prstGeom prst="rect">
            <a:avLst/>
          </a:prstGeom>
        </p:spPr>
      </p:pic>
      <p:pic>
        <p:nvPicPr>
          <p:cNvPr id="20" name="Picture 19" descr="A white rectangular object with a black border&#10;&#10;Description automatically generated with medium confidence">
            <a:extLst>
              <a:ext uri="{FF2B5EF4-FFF2-40B4-BE49-F238E27FC236}">
                <a16:creationId xmlns:a16="http://schemas.microsoft.com/office/drawing/2014/main" id="{0DFECD6F-3541-5656-21A5-9F875C17847C}"/>
              </a:ext>
            </a:extLst>
          </p:cNvPr>
          <p:cNvPicPr>
            <a:picLocks noChangeAspect="1"/>
          </p:cNvPicPr>
          <p:nvPr/>
        </p:nvPicPr>
        <p:blipFill>
          <a:blip r:embed="rId4"/>
          <a:stretch>
            <a:fillRect/>
          </a:stretch>
        </p:blipFill>
        <p:spPr>
          <a:xfrm>
            <a:off x="6216979" y="2458730"/>
            <a:ext cx="5915378" cy="1389952"/>
          </a:xfrm>
          <a:prstGeom prst="rect">
            <a:avLst/>
          </a:prstGeom>
        </p:spPr>
      </p:pic>
      <p:sp>
        <p:nvSpPr>
          <p:cNvPr id="21" name="Subtitle 2">
            <a:extLst>
              <a:ext uri="{FF2B5EF4-FFF2-40B4-BE49-F238E27FC236}">
                <a16:creationId xmlns:a16="http://schemas.microsoft.com/office/drawing/2014/main" id="{EC88A390-6F05-656F-280C-4353DC1D59F5}"/>
              </a:ext>
            </a:extLst>
          </p:cNvPr>
          <p:cNvSpPr txBox="1">
            <a:spLocks/>
          </p:cNvSpPr>
          <p:nvPr/>
        </p:nvSpPr>
        <p:spPr>
          <a:xfrm>
            <a:off x="6216979" y="54889"/>
            <a:ext cx="402335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Breweries per state</a:t>
            </a:r>
            <a:endParaRPr lang="en-PA" sz="2800"/>
          </a:p>
        </p:txBody>
      </p:sp>
      <p:pic>
        <p:nvPicPr>
          <p:cNvPr id="22" name="Picture 21">
            <a:extLst>
              <a:ext uri="{FF2B5EF4-FFF2-40B4-BE49-F238E27FC236}">
                <a16:creationId xmlns:a16="http://schemas.microsoft.com/office/drawing/2014/main" id="{B46F880F-A77B-B2F4-FB6B-4BBED1CE7196}"/>
              </a:ext>
            </a:extLst>
          </p:cNvPr>
          <p:cNvPicPr>
            <a:picLocks noChangeAspect="1"/>
          </p:cNvPicPr>
          <p:nvPr/>
        </p:nvPicPr>
        <p:blipFill>
          <a:blip r:embed="rId5"/>
          <a:stretch>
            <a:fillRect/>
          </a:stretch>
        </p:blipFill>
        <p:spPr>
          <a:xfrm>
            <a:off x="6622349" y="4802210"/>
            <a:ext cx="5107516" cy="1120904"/>
          </a:xfrm>
          <a:prstGeom prst="rect">
            <a:avLst/>
          </a:prstGeom>
        </p:spPr>
      </p:pic>
      <p:sp>
        <p:nvSpPr>
          <p:cNvPr id="24" name="Subtitle 2">
            <a:extLst>
              <a:ext uri="{FF2B5EF4-FFF2-40B4-BE49-F238E27FC236}">
                <a16:creationId xmlns:a16="http://schemas.microsoft.com/office/drawing/2014/main" id="{67551249-B27D-90FD-C9D8-35F90819CEA1}"/>
              </a:ext>
            </a:extLst>
          </p:cNvPr>
          <p:cNvSpPr txBox="1">
            <a:spLocks/>
          </p:cNvSpPr>
          <p:nvPr/>
        </p:nvSpPr>
        <p:spPr>
          <a:xfrm>
            <a:off x="7144839" y="4196940"/>
            <a:ext cx="455186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Top States per Brewery count</a:t>
            </a:r>
            <a:endParaRPr lang="en-PA" sz="2800"/>
          </a:p>
        </p:txBody>
      </p:sp>
    </p:spTree>
    <p:extLst>
      <p:ext uri="{BB962C8B-B14F-4D97-AF65-F5344CB8AC3E}">
        <p14:creationId xmlns:p14="http://schemas.microsoft.com/office/powerpoint/2010/main" val="1381234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4" grpId="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5909733"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pic>
        <p:nvPicPr>
          <p:cNvPr id="4" name="Picture 3">
            <a:extLst>
              <a:ext uri="{FF2B5EF4-FFF2-40B4-BE49-F238E27FC236}">
                <a16:creationId xmlns:a16="http://schemas.microsoft.com/office/drawing/2014/main" id="{151AB8FA-E49E-DF68-CF76-5B13AEE2D9B0}"/>
              </a:ext>
            </a:extLst>
          </p:cNvPr>
          <p:cNvPicPr>
            <a:picLocks noChangeAspect="1"/>
          </p:cNvPicPr>
          <p:nvPr/>
        </p:nvPicPr>
        <p:blipFill>
          <a:blip r:embed="rId3"/>
          <a:stretch>
            <a:fillRect/>
          </a:stretch>
        </p:blipFill>
        <p:spPr>
          <a:xfrm>
            <a:off x="6759928" y="637573"/>
            <a:ext cx="4291894" cy="185021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5" name="Picture 4">
            <a:extLst>
              <a:ext uri="{FF2B5EF4-FFF2-40B4-BE49-F238E27FC236}">
                <a16:creationId xmlns:a16="http://schemas.microsoft.com/office/drawing/2014/main" id="{42167A1A-0BC7-45E6-4F72-960709F2B4B7}"/>
              </a:ext>
            </a:extLst>
          </p:cNvPr>
          <p:cNvPicPr>
            <a:picLocks noChangeAspect="1"/>
          </p:cNvPicPr>
          <p:nvPr/>
        </p:nvPicPr>
        <p:blipFill>
          <a:blip r:embed="rId4"/>
          <a:stretch>
            <a:fillRect/>
          </a:stretch>
        </p:blipFill>
        <p:spPr>
          <a:xfrm>
            <a:off x="6096000" y="3098680"/>
            <a:ext cx="5918200" cy="871563"/>
          </a:xfrm>
          <a:prstGeom prst="rect">
            <a:avLst/>
          </a:prstGeom>
        </p:spPr>
      </p:pic>
      <p:pic>
        <p:nvPicPr>
          <p:cNvPr id="6" name="Picture 5">
            <a:extLst>
              <a:ext uri="{FF2B5EF4-FFF2-40B4-BE49-F238E27FC236}">
                <a16:creationId xmlns:a16="http://schemas.microsoft.com/office/drawing/2014/main" id="{D5AD7F85-41D9-68C1-7F59-382D7FAC1443}"/>
              </a:ext>
            </a:extLst>
          </p:cNvPr>
          <p:cNvPicPr>
            <a:picLocks noChangeAspect="1"/>
          </p:cNvPicPr>
          <p:nvPr/>
        </p:nvPicPr>
        <p:blipFill>
          <a:blip r:embed="rId5"/>
          <a:stretch>
            <a:fillRect/>
          </a:stretch>
        </p:blipFill>
        <p:spPr>
          <a:xfrm>
            <a:off x="6096000" y="4405366"/>
            <a:ext cx="6028619" cy="909019"/>
          </a:xfrm>
          <a:prstGeom prst="rect">
            <a:avLst/>
          </a:prstGeom>
        </p:spPr>
      </p:pic>
      <p:sp>
        <p:nvSpPr>
          <p:cNvPr id="8" name="Subtitle 2">
            <a:extLst>
              <a:ext uri="{FF2B5EF4-FFF2-40B4-BE49-F238E27FC236}">
                <a16:creationId xmlns:a16="http://schemas.microsoft.com/office/drawing/2014/main" id="{D04B7989-78E5-4277-EB52-3D78A44A5474}"/>
              </a:ext>
            </a:extLst>
          </p:cNvPr>
          <p:cNvSpPr txBox="1">
            <a:spLocks/>
          </p:cNvSpPr>
          <p:nvPr/>
        </p:nvSpPr>
        <p:spPr>
          <a:xfrm>
            <a:off x="6629940" y="96411"/>
            <a:ext cx="455186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Data Merged</a:t>
            </a:r>
            <a:endParaRPr lang="en-PA" sz="2800"/>
          </a:p>
        </p:txBody>
      </p:sp>
      <p:sp>
        <p:nvSpPr>
          <p:cNvPr id="10" name="Subtitle 2">
            <a:extLst>
              <a:ext uri="{FF2B5EF4-FFF2-40B4-BE49-F238E27FC236}">
                <a16:creationId xmlns:a16="http://schemas.microsoft.com/office/drawing/2014/main" id="{75A2185D-A7D4-E453-ADB3-68CD064E3529}"/>
              </a:ext>
            </a:extLst>
          </p:cNvPr>
          <p:cNvSpPr txBox="1">
            <a:spLocks/>
          </p:cNvSpPr>
          <p:nvPr/>
        </p:nvSpPr>
        <p:spPr>
          <a:xfrm>
            <a:off x="6629939" y="2591873"/>
            <a:ext cx="455186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First six rows:</a:t>
            </a:r>
            <a:endParaRPr lang="en-PA" sz="2800"/>
          </a:p>
        </p:txBody>
      </p:sp>
      <p:sp>
        <p:nvSpPr>
          <p:cNvPr id="11" name="Subtitle 2">
            <a:extLst>
              <a:ext uri="{FF2B5EF4-FFF2-40B4-BE49-F238E27FC236}">
                <a16:creationId xmlns:a16="http://schemas.microsoft.com/office/drawing/2014/main" id="{27EAFF68-CB4A-543A-94FE-0C2EFC40B05F}"/>
              </a:ext>
            </a:extLst>
          </p:cNvPr>
          <p:cNvSpPr txBox="1">
            <a:spLocks/>
          </p:cNvSpPr>
          <p:nvPr/>
        </p:nvSpPr>
        <p:spPr>
          <a:xfrm>
            <a:off x="6629939" y="3967110"/>
            <a:ext cx="455186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Last six rows:</a:t>
            </a:r>
            <a:endParaRPr lang="en-PA" sz="2800"/>
          </a:p>
        </p:txBody>
      </p:sp>
    </p:spTree>
    <p:extLst>
      <p:ext uri="{BB962C8B-B14F-4D97-AF65-F5344CB8AC3E}">
        <p14:creationId xmlns:p14="http://schemas.microsoft.com/office/powerpoint/2010/main" val="47617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0"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2" name="Subtitle 2">
            <a:extLst>
              <a:ext uri="{FF2B5EF4-FFF2-40B4-BE49-F238E27FC236}">
                <a16:creationId xmlns:a16="http://schemas.microsoft.com/office/drawing/2014/main" id="{F360559B-8FFA-C308-3E55-6AE8BE7EBA5F}"/>
              </a:ext>
            </a:extLst>
          </p:cNvPr>
          <p:cNvSpPr txBox="1">
            <a:spLocks/>
          </p:cNvSpPr>
          <p:nvPr/>
        </p:nvSpPr>
        <p:spPr>
          <a:xfrm>
            <a:off x="187791" y="152855"/>
            <a:ext cx="609447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Median Alcohol Content &amp; IBU per state</a:t>
            </a:r>
            <a:endParaRPr lang="en-PA" sz="2800"/>
          </a:p>
        </p:txBody>
      </p:sp>
      <p:pic>
        <p:nvPicPr>
          <p:cNvPr id="3" name="Picture 2">
            <a:extLst>
              <a:ext uri="{FF2B5EF4-FFF2-40B4-BE49-F238E27FC236}">
                <a16:creationId xmlns:a16="http://schemas.microsoft.com/office/drawing/2014/main" id="{43704BDE-4E08-9012-773A-BAADAE3885A0}"/>
              </a:ext>
            </a:extLst>
          </p:cNvPr>
          <p:cNvPicPr>
            <a:picLocks noChangeAspect="1"/>
          </p:cNvPicPr>
          <p:nvPr/>
        </p:nvPicPr>
        <p:blipFill>
          <a:blip r:embed="rId3"/>
          <a:stretch>
            <a:fillRect/>
          </a:stretch>
        </p:blipFill>
        <p:spPr>
          <a:xfrm>
            <a:off x="624092" y="3555630"/>
            <a:ext cx="4935510" cy="289416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5" name="Picture 4">
            <a:extLst>
              <a:ext uri="{FF2B5EF4-FFF2-40B4-BE49-F238E27FC236}">
                <a16:creationId xmlns:a16="http://schemas.microsoft.com/office/drawing/2014/main" id="{D5C80915-9615-7499-3B8F-8D58374DB901}"/>
              </a:ext>
            </a:extLst>
          </p:cNvPr>
          <p:cNvPicPr>
            <a:picLocks noChangeAspect="1"/>
          </p:cNvPicPr>
          <p:nvPr/>
        </p:nvPicPr>
        <p:blipFill rotWithShape="1">
          <a:blip r:embed="rId4"/>
          <a:srcRect b="50000"/>
          <a:stretch/>
        </p:blipFill>
        <p:spPr>
          <a:xfrm>
            <a:off x="186267" y="1266451"/>
            <a:ext cx="5743239" cy="144288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368851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0"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2" name="Subtitle 2">
            <a:extLst>
              <a:ext uri="{FF2B5EF4-FFF2-40B4-BE49-F238E27FC236}">
                <a16:creationId xmlns:a16="http://schemas.microsoft.com/office/drawing/2014/main" id="{F360559B-8FFA-C308-3E55-6AE8BE7EBA5F}"/>
              </a:ext>
            </a:extLst>
          </p:cNvPr>
          <p:cNvSpPr txBox="1">
            <a:spLocks/>
          </p:cNvSpPr>
          <p:nvPr/>
        </p:nvSpPr>
        <p:spPr>
          <a:xfrm>
            <a:off x="187791" y="152855"/>
            <a:ext cx="609447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Median Alcohol Content &amp; IBU per state</a:t>
            </a:r>
            <a:endParaRPr lang="en-PA" sz="2800"/>
          </a:p>
        </p:txBody>
      </p:sp>
      <p:pic>
        <p:nvPicPr>
          <p:cNvPr id="4" name="Picture 3">
            <a:extLst>
              <a:ext uri="{FF2B5EF4-FFF2-40B4-BE49-F238E27FC236}">
                <a16:creationId xmlns:a16="http://schemas.microsoft.com/office/drawing/2014/main" id="{4D5BF613-1CAB-33C9-73E6-83B40754DB6B}"/>
              </a:ext>
            </a:extLst>
          </p:cNvPr>
          <p:cNvPicPr>
            <a:picLocks noChangeAspect="1"/>
          </p:cNvPicPr>
          <p:nvPr/>
        </p:nvPicPr>
        <p:blipFill>
          <a:blip r:embed="rId3"/>
          <a:stretch>
            <a:fillRect/>
          </a:stretch>
        </p:blipFill>
        <p:spPr>
          <a:xfrm>
            <a:off x="436365" y="3429000"/>
            <a:ext cx="5455324" cy="300382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6" name="Picture 5">
            <a:extLst>
              <a:ext uri="{FF2B5EF4-FFF2-40B4-BE49-F238E27FC236}">
                <a16:creationId xmlns:a16="http://schemas.microsoft.com/office/drawing/2014/main" id="{C6FB54A8-7665-B37B-04A5-5E2B93356938}"/>
              </a:ext>
            </a:extLst>
          </p:cNvPr>
          <p:cNvPicPr>
            <a:picLocks noChangeAspect="1"/>
          </p:cNvPicPr>
          <p:nvPr/>
        </p:nvPicPr>
        <p:blipFill>
          <a:blip r:embed="rId4"/>
          <a:stretch>
            <a:fillRect/>
          </a:stretch>
        </p:blipFill>
        <p:spPr>
          <a:xfrm>
            <a:off x="663928" y="664237"/>
            <a:ext cx="4960443" cy="2492439"/>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124562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5909733"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8" name="Subtitle 2">
            <a:extLst>
              <a:ext uri="{FF2B5EF4-FFF2-40B4-BE49-F238E27FC236}">
                <a16:creationId xmlns:a16="http://schemas.microsoft.com/office/drawing/2014/main" id="{D04B7989-78E5-4277-EB52-3D78A44A5474}"/>
              </a:ext>
            </a:extLst>
          </p:cNvPr>
          <p:cNvSpPr txBox="1">
            <a:spLocks/>
          </p:cNvSpPr>
          <p:nvPr/>
        </p:nvSpPr>
        <p:spPr>
          <a:xfrm>
            <a:off x="6096000" y="96411"/>
            <a:ext cx="609447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Median Alcohol Content &amp; IBU per state</a:t>
            </a:r>
            <a:endParaRPr lang="en-PA" sz="2800"/>
          </a:p>
        </p:txBody>
      </p:sp>
      <p:pic>
        <p:nvPicPr>
          <p:cNvPr id="3" name="Picture 2">
            <a:extLst>
              <a:ext uri="{FF2B5EF4-FFF2-40B4-BE49-F238E27FC236}">
                <a16:creationId xmlns:a16="http://schemas.microsoft.com/office/drawing/2014/main" id="{B2CA02DD-9056-DFAC-C7B8-ED2C0829BA20}"/>
              </a:ext>
            </a:extLst>
          </p:cNvPr>
          <p:cNvPicPr>
            <a:picLocks noChangeAspect="1"/>
          </p:cNvPicPr>
          <p:nvPr/>
        </p:nvPicPr>
        <p:blipFill rotWithShape="1">
          <a:blip r:embed="rId3"/>
          <a:srcRect b="56013"/>
          <a:stretch/>
        </p:blipFill>
        <p:spPr>
          <a:xfrm>
            <a:off x="6117562" y="1213390"/>
            <a:ext cx="5866607" cy="114116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pic>
        <p:nvPicPr>
          <p:cNvPr id="12" name="Picture 11">
            <a:extLst>
              <a:ext uri="{FF2B5EF4-FFF2-40B4-BE49-F238E27FC236}">
                <a16:creationId xmlns:a16="http://schemas.microsoft.com/office/drawing/2014/main" id="{1B8E274C-18F0-E7F6-2550-0E499E3B83D7}"/>
              </a:ext>
            </a:extLst>
          </p:cNvPr>
          <p:cNvPicPr>
            <a:picLocks noChangeAspect="1"/>
          </p:cNvPicPr>
          <p:nvPr/>
        </p:nvPicPr>
        <p:blipFill>
          <a:blip r:embed="rId4"/>
          <a:stretch>
            <a:fillRect/>
          </a:stretch>
        </p:blipFill>
        <p:spPr>
          <a:xfrm>
            <a:off x="6117562" y="2747547"/>
            <a:ext cx="5867181" cy="200916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extLst>
      <p:ext uri="{BB962C8B-B14F-4D97-AF65-F5344CB8AC3E}">
        <p14:creationId xmlns:p14="http://schemas.microsoft.com/office/powerpoint/2010/main" val="2988167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0"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4" name="Subtitle 2">
            <a:extLst>
              <a:ext uri="{FF2B5EF4-FFF2-40B4-BE49-F238E27FC236}">
                <a16:creationId xmlns:a16="http://schemas.microsoft.com/office/drawing/2014/main" id="{549A0DB3-43E8-4DB7-BA19-EC0A873C0381}"/>
              </a:ext>
            </a:extLst>
          </p:cNvPr>
          <p:cNvSpPr txBox="1">
            <a:spLocks/>
          </p:cNvSpPr>
          <p:nvPr/>
        </p:nvSpPr>
        <p:spPr>
          <a:xfrm>
            <a:off x="188553" y="812463"/>
            <a:ext cx="609447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Top ABV Beer per state </a:t>
            </a:r>
            <a:endParaRPr lang="en-PA" sz="2800"/>
          </a:p>
        </p:txBody>
      </p:sp>
      <p:sp>
        <p:nvSpPr>
          <p:cNvPr id="8" name="Subtitle 2">
            <a:extLst>
              <a:ext uri="{FF2B5EF4-FFF2-40B4-BE49-F238E27FC236}">
                <a16:creationId xmlns:a16="http://schemas.microsoft.com/office/drawing/2014/main" id="{0350E346-11FB-84E4-076C-F4C6CE620D1B}"/>
              </a:ext>
            </a:extLst>
          </p:cNvPr>
          <p:cNvSpPr txBox="1">
            <a:spLocks/>
          </p:cNvSpPr>
          <p:nvPr/>
        </p:nvSpPr>
        <p:spPr>
          <a:xfrm>
            <a:off x="159756" y="3216632"/>
            <a:ext cx="609447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Top IBU Beer per state </a:t>
            </a:r>
            <a:endParaRPr lang="en-PA" sz="2800"/>
          </a:p>
        </p:txBody>
      </p:sp>
      <p:pic>
        <p:nvPicPr>
          <p:cNvPr id="10" name="Picture 9">
            <a:extLst>
              <a:ext uri="{FF2B5EF4-FFF2-40B4-BE49-F238E27FC236}">
                <a16:creationId xmlns:a16="http://schemas.microsoft.com/office/drawing/2014/main" id="{13DC9728-43BD-C83D-F7BB-5514CF8607C7}"/>
              </a:ext>
            </a:extLst>
          </p:cNvPr>
          <p:cNvPicPr>
            <a:picLocks noChangeAspect="1"/>
          </p:cNvPicPr>
          <p:nvPr/>
        </p:nvPicPr>
        <p:blipFill>
          <a:blip r:embed="rId3"/>
          <a:stretch>
            <a:fillRect/>
          </a:stretch>
        </p:blipFill>
        <p:spPr>
          <a:xfrm>
            <a:off x="159756" y="1307910"/>
            <a:ext cx="6094476" cy="822567"/>
          </a:xfrm>
          <a:prstGeom prst="rect">
            <a:avLst/>
          </a:prstGeom>
        </p:spPr>
      </p:pic>
      <p:pic>
        <p:nvPicPr>
          <p:cNvPr id="11" name="Picture 10">
            <a:extLst>
              <a:ext uri="{FF2B5EF4-FFF2-40B4-BE49-F238E27FC236}">
                <a16:creationId xmlns:a16="http://schemas.microsoft.com/office/drawing/2014/main" id="{038F8FE8-4F9D-9C51-7CA6-D3200DAD7C26}"/>
              </a:ext>
            </a:extLst>
          </p:cNvPr>
          <p:cNvPicPr>
            <a:picLocks noChangeAspect="1"/>
          </p:cNvPicPr>
          <p:nvPr/>
        </p:nvPicPr>
        <p:blipFill>
          <a:blip r:embed="rId4"/>
          <a:stretch>
            <a:fillRect/>
          </a:stretch>
        </p:blipFill>
        <p:spPr>
          <a:xfrm>
            <a:off x="92529" y="2283024"/>
            <a:ext cx="6094476" cy="317666"/>
          </a:xfrm>
          <a:prstGeom prst="rect">
            <a:avLst/>
          </a:prstGeom>
        </p:spPr>
      </p:pic>
      <p:pic>
        <p:nvPicPr>
          <p:cNvPr id="12" name="Picture 11">
            <a:extLst>
              <a:ext uri="{FF2B5EF4-FFF2-40B4-BE49-F238E27FC236}">
                <a16:creationId xmlns:a16="http://schemas.microsoft.com/office/drawing/2014/main" id="{5F30FCA7-8FDA-E239-9871-94AF53DA6066}"/>
              </a:ext>
            </a:extLst>
          </p:cNvPr>
          <p:cNvPicPr>
            <a:picLocks noChangeAspect="1"/>
          </p:cNvPicPr>
          <p:nvPr/>
        </p:nvPicPr>
        <p:blipFill>
          <a:blip r:embed="rId5"/>
          <a:stretch>
            <a:fillRect/>
          </a:stretch>
        </p:blipFill>
        <p:spPr>
          <a:xfrm>
            <a:off x="188553" y="5378640"/>
            <a:ext cx="5270500" cy="342900"/>
          </a:xfrm>
          <a:prstGeom prst="rect">
            <a:avLst/>
          </a:prstGeom>
        </p:spPr>
      </p:pic>
      <p:pic>
        <p:nvPicPr>
          <p:cNvPr id="13" name="Picture 12">
            <a:extLst>
              <a:ext uri="{FF2B5EF4-FFF2-40B4-BE49-F238E27FC236}">
                <a16:creationId xmlns:a16="http://schemas.microsoft.com/office/drawing/2014/main" id="{23660E9E-392C-82A8-6C85-288100471326}"/>
              </a:ext>
            </a:extLst>
          </p:cNvPr>
          <p:cNvPicPr>
            <a:picLocks noChangeAspect="1"/>
          </p:cNvPicPr>
          <p:nvPr/>
        </p:nvPicPr>
        <p:blipFill>
          <a:blip r:embed="rId6"/>
          <a:stretch>
            <a:fillRect/>
          </a:stretch>
        </p:blipFill>
        <p:spPr>
          <a:xfrm>
            <a:off x="182319" y="4101409"/>
            <a:ext cx="6004686" cy="1026224"/>
          </a:xfrm>
          <a:prstGeom prst="rect">
            <a:avLst/>
          </a:prstGeom>
        </p:spPr>
      </p:pic>
    </p:spTree>
    <p:extLst>
      <p:ext uri="{BB962C8B-B14F-4D97-AF65-F5344CB8AC3E}">
        <p14:creationId xmlns:p14="http://schemas.microsoft.com/office/powerpoint/2010/main" val="244210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5909733"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8" name="Subtitle 2">
            <a:extLst>
              <a:ext uri="{FF2B5EF4-FFF2-40B4-BE49-F238E27FC236}">
                <a16:creationId xmlns:a16="http://schemas.microsoft.com/office/drawing/2014/main" id="{D04B7989-78E5-4277-EB52-3D78A44A5474}"/>
              </a:ext>
            </a:extLst>
          </p:cNvPr>
          <p:cNvSpPr txBox="1">
            <a:spLocks/>
          </p:cNvSpPr>
          <p:nvPr/>
        </p:nvSpPr>
        <p:spPr>
          <a:xfrm>
            <a:off x="6096000" y="96411"/>
            <a:ext cx="609447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Distribution of the ABV</a:t>
            </a:r>
            <a:endParaRPr lang="en-PA" sz="2800"/>
          </a:p>
        </p:txBody>
      </p:sp>
      <p:pic>
        <p:nvPicPr>
          <p:cNvPr id="2" name="Picture 1">
            <a:extLst>
              <a:ext uri="{FF2B5EF4-FFF2-40B4-BE49-F238E27FC236}">
                <a16:creationId xmlns:a16="http://schemas.microsoft.com/office/drawing/2014/main" id="{7F3FAFD3-7147-7667-5ED2-E0B82320CFA7}"/>
              </a:ext>
            </a:extLst>
          </p:cNvPr>
          <p:cNvPicPr>
            <a:picLocks noChangeAspect="1"/>
          </p:cNvPicPr>
          <p:nvPr/>
        </p:nvPicPr>
        <p:blipFill>
          <a:blip r:embed="rId3"/>
          <a:stretch>
            <a:fillRect/>
          </a:stretch>
        </p:blipFill>
        <p:spPr>
          <a:xfrm>
            <a:off x="6887987" y="535220"/>
            <a:ext cx="4451457" cy="131850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6" name="TextBox 5">
            <a:extLst>
              <a:ext uri="{FF2B5EF4-FFF2-40B4-BE49-F238E27FC236}">
                <a16:creationId xmlns:a16="http://schemas.microsoft.com/office/drawing/2014/main" id="{24B64861-BD03-CA13-82E7-C1E5D76E4913}"/>
              </a:ext>
            </a:extLst>
          </p:cNvPr>
          <p:cNvSpPr txBox="1"/>
          <p:nvPr/>
        </p:nvSpPr>
        <p:spPr>
          <a:xfrm>
            <a:off x="6096000" y="4699486"/>
            <a:ext cx="5839177" cy="2062103"/>
          </a:xfrm>
          <a:prstGeom prst="rect">
            <a:avLst/>
          </a:prstGeom>
          <a:noFill/>
        </p:spPr>
        <p:txBody>
          <a:bodyPr wrap="square">
            <a:spAutoFit/>
          </a:bodyPr>
          <a:lstStyle/>
          <a:p>
            <a:r>
              <a:rPr lang="en-US" sz="1600" b="0" i="0">
                <a:effectLst/>
                <a:latin typeface="Söhne"/>
              </a:rPr>
              <a:t>The summary statistics reveal that the alcohol content of beers in the dataset varies, with most falling within a moderate range. Half of the beers have an alcohol content of 5.7% or lower, while some have very low or high alcohol content, ranging from 0.001% to 12.8%. The average alcohol content is slightly higher than the median, indicating a slight skew towards higher values. Overall, the distribution appears moderately right-skewed, with the majority of beers having a relatively moderate alcohol content.</a:t>
            </a:r>
            <a:endParaRPr lang="en-PA" sz="1600"/>
          </a:p>
        </p:txBody>
      </p:sp>
      <p:pic>
        <p:nvPicPr>
          <p:cNvPr id="3" name="Picture 2" descr="A yellow line with black dots&#10;&#10;Description automatically generated">
            <a:extLst>
              <a:ext uri="{FF2B5EF4-FFF2-40B4-BE49-F238E27FC236}">
                <a16:creationId xmlns:a16="http://schemas.microsoft.com/office/drawing/2014/main" id="{C92542E3-4237-4B56-7EBB-131963B22E7A}"/>
              </a:ext>
            </a:extLst>
          </p:cNvPr>
          <p:cNvPicPr>
            <a:picLocks noChangeAspect="1"/>
          </p:cNvPicPr>
          <p:nvPr/>
        </p:nvPicPr>
        <p:blipFill>
          <a:blip r:embed="rId4"/>
          <a:stretch>
            <a:fillRect/>
          </a:stretch>
        </p:blipFill>
        <p:spPr>
          <a:xfrm>
            <a:off x="7010400" y="2027917"/>
            <a:ext cx="4211782" cy="2580492"/>
          </a:xfrm>
          <a:prstGeom prst="rect">
            <a:avLst/>
          </a:prstGeom>
        </p:spPr>
      </p:pic>
    </p:spTree>
    <p:extLst>
      <p:ext uri="{BB962C8B-B14F-4D97-AF65-F5344CB8AC3E}">
        <p14:creationId xmlns:p14="http://schemas.microsoft.com/office/powerpoint/2010/main" val="3933049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5909733"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8" name="Subtitle 2">
            <a:extLst>
              <a:ext uri="{FF2B5EF4-FFF2-40B4-BE49-F238E27FC236}">
                <a16:creationId xmlns:a16="http://schemas.microsoft.com/office/drawing/2014/main" id="{D04B7989-78E5-4277-EB52-3D78A44A5474}"/>
              </a:ext>
            </a:extLst>
          </p:cNvPr>
          <p:cNvSpPr txBox="1">
            <a:spLocks/>
          </p:cNvSpPr>
          <p:nvPr/>
        </p:nvSpPr>
        <p:spPr>
          <a:xfrm>
            <a:off x="6096000" y="96411"/>
            <a:ext cx="609447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a:t>Relationship of ABV &amp; IBU</a:t>
            </a:r>
            <a:endParaRPr lang="en-PA" sz="2800"/>
          </a:p>
        </p:txBody>
      </p:sp>
      <p:pic>
        <p:nvPicPr>
          <p:cNvPr id="3" name="Picture 2">
            <a:extLst>
              <a:ext uri="{FF2B5EF4-FFF2-40B4-BE49-F238E27FC236}">
                <a16:creationId xmlns:a16="http://schemas.microsoft.com/office/drawing/2014/main" id="{37E277D0-7EC1-5412-AFE1-9BCF6A6A5B69}"/>
              </a:ext>
            </a:extLst>
          </p:cNvPr>
          <p:cNvPicPr>
            <a:picLocks noChangeAspect="1"/>
          </p:cNvPicPr>
          <p:nvPr/>
        </p:nvPicPr>
        <p:blipFill>
          <a:blip r:embed="rId3"/>
          <a:stretch>
            <a:fillRect/>
          </a:stretch>
        </p:blipFill>
        <p:spPr>
          <a:xfrm>
            <a:off x="7142988" y="808611"/>
            <a:ext cx="3365500" cy="787400"/>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11" name="TextBox 10">
            <a:extLst>
              <a:ext uri="{FF2B5EF4-FFF2-40B4-BE49-F238E27FC236}">
                <a16:creationId xmlns:a16="http://schemas.microsoft.com/office/drawing/2014/main" id="{0408F610-6E38-9D88-C46D-F4F1E8790384}"/>
              </a:ext>
            </a:extLst>
          </p:cNvPr>
          <p:cNvSpPr txBox="1"/>
          <p:nvPr/>
        </p:nvSpPr>
        <p:spPr>
          <a:xfrm>
            <a:off x="6064194" y="4945707"/>
            <a:ext cx="6158088" cy="1815882"/>
          </a:xfrm>
          <a:prstGeom prst="rect">
            <a:avLst/>
          </a:prstGeom>
          <a:noFill/>
        </p:spPr>
        <p:txBody>
          <a:bodyPr wrap="square">
            <a:spAutoFit/>
          </a:bodyPr>
          <a:lstStyle/>
          <a:p>
            <a:r>
              <a:rPr lang="en-US" sz="1600" b="0" i="0">
                <a:effectLst/>
                <a:latin typeface="Söhne"/>
              </a:rPr>
              <a:t>There's a modest positive link between the two variables: beers with higher alcohol content tend to have slightly higher bitterness, though not consistently. However, the wide scatter of data points suggests various factors beyond alcohol and bitterness, like beer style or brewing methods, influencing bitterness. So, while stronger beers tend to be more bitter, other factors contribute, making the relationship less straightforward.</a:t>
            </a:r>
            <a:endParaRPr lang="en-PA" sz="1600"/>
          </a:p>
        </p:txBody>
      </p:sp>
      <p:pic>
        <p:nvPicPr>
          <p:cNvPr id="2" name="Picture 1">
            <a:extLst>
              <a:ext uri="{FF2B5EF4-FFF2-40B4-BE49-F238E27FC236}">
                <a16:creationId xmlns:a16="http://schemas.microsoft.com/office/drawing/2014/main" id="{819E87D5-EA31-2A5F-E2D7-BA905ED55829}"/>
              </a:ext>
            </a:extLst>
          </p:cNvPr>
          <p:cNvPicPr>
            <a:picLocks noChangeAspect="1"/>
          </p:cNvPicPr>
          <p:nvPr/>
        </p:nvPicPr>
        <p:blipFill>
          <a:blip r:embed="rId4"/>
          <a:stretch>
            <a:fillRect/>
          </a:stretch>
        </p:blipFill>
        <p:spPr>
          <a:xfrm>
            <a:off x="6726382" y="1917762"/>
            <a:ext cx="4454237" cy="2703821"/>
          </a:xfrm>
          <a:prstGeom prst="rect">
            <a:avLst/>
          </a:prstGeom>
        </p:spPr>
      </p:pic>
    </p:spTree>
    <p:extLst>
      <p:ext uri="{BB962C8B-B14F-4D97-AF65-F5344CB8AC3E}">
        <p14:creationId xmlns:p14="http://schemas.microsoft.com/office/powerpoint/2010/main" val="398362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lose-up of beer tasting flight">
            <a:extLst>
              <a:ext uri="{FF2B5EF4-FFF2-40B4-BE49-F238E27FC236}">
                <a16:creationId xmlns:a16="http://schemas.microsoft.com/office/drawing/2014/main" id="{0E18EDEC-7BA8-4788-872E-8D4C668D235F}"/>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Subtitle 2">
            <a:extLst>
              <a:ext uri="{FF2B5EF4-FFF2-40B4-BE49-F238E27FC236}">
                <a16:creationId xmlns:a16="http://schemas.microsoft.com/office/drawing/2014/main" id="{EC88A390-6F05-656F-280C-4353DC1D59F5}"/>
              </a:ext>
            </a:extLst>
          </p:cNvPr>
          <p:cNvSpPr txBox="1">
            <a:spLocks/>
          </p:cNvSpPr>
          <p:nvPr/>
        </p:nvSpPr>
        <p:spPr>
          <a:xfrm>
            <a:off x="8880500" y="117493"/>
            <a:ext cx="4023359"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b="1">
                <a:solidFill>
                  <a:srgbClr val="FFFFFF"/>
                </a:solidFill>
              </a:rPr>
              <a:t>Breweries per state</a:t>
            </a:r>
            <a:endParaRPr lang="en-PA" sz="2800" b="1">
              <a:solidFill>
                <a:srgbClr val="FFFFFF"/>
              </a:solidFill>
            </a:endParaRPr>
          </a:p>
        </p:txBody>
      </p:sp>
      <p:pic>
        <p:nvPicPr>
          <p:cNvPr id="2" name="Picture 1">
            <a:extLst>
              <a:ext uri="{FF2B5EF4-FFF2-40B4-BE49-F238E27FC236}">
                <a16:creationId xmlns:a16="http://schemas.microsoft.com/office/drawing/2014/main" id="{B3B731B5-3E72-C82A-CAA2-81D3D0DE6748}"/>
              </a:ext>
            </a:extLst>
          </p:cNvPr>
          <p:cNvPicPr>
            <a:picLocks noChangeAspect="1"/>
          </p:cNvPicPr>
          <p:nvPr/>
        </p:nvPicPr>
        <p:blipFill>
          <a:blip r:embed="rId3"/>
          <a:stretch>
            <a:fillRect/>
          </a:stretch>
        </p:blipFill>
        <p:spPr>
          <a:xfrm>
            <a:off x="3416673" y="639685"/>
            <a:ext cx="8337444" cy="5687989"/>
          </a:xfrm>
          <a:prstGeom prst="rect">
            <a:avLst/>
          </a:prstGeom>
          <a:ln>
            <a:solidFill>
              <a:schemeClr val="accent4"/>
            </a:solidFill>
          </a:ln>
        </p:spPr>
      </p:pic>
      <p:sp>
        <p:nvSpPr>
          <p:cNvPr id="4" name="TextBox 3">
            <a:extLst>
              <a:ext uri="{FF2B5EF4-FFF2-40B4-BE49-F238E27FC236}">
                <a16:creationId xmlns:a16="http://schemas.microsoft.com/office/drawing/2014/main" id="{3DB7A5DB-94AE-DC6F-B83C-2644996EBFDE}"/>
              </a:ext>
            </a:extLst>
          </p:cNvPr>
          <p:cNvSpPr txBox="1"/>
          <p:nvPr/>
        </p:nvSpPr>
        <p:spPr>
          <a:xfrm>
            <a:off x="136072" y="4671785"/>
            <a:ext cx="284424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dirty="0">
                <a:solidFill>
                  <a:srgbClr val="FFFFFF"/>
                </a:solidFill>
                <a:ea typeface="Calibri"/>
                <a:cs typeface="Calibri"/>
              </a:rPr>
              <a:t>Top 3 breweries</a:t>
            </a:r>
            <a:br>
              <a:rPr lang="en-US" dirty="0">
                <a:solidFill>
                  <a:srgbClr val="FFFFFF"/>
                </a:solidFill>
                <a:ea typeface="Calibri"/>
                <a:cs typeface="Calibri"/>
              </a:rPr>
            </a:br>
            <a:r>
              <a:rPr lang="en-US" dirty="0">
                <a:solidFill>
                  <a:srgbClr val="FFFFFF"/>
                </a:solidFill>
                <a:ea typeface="Calibri"/>
                <a:cs typeface="Calibri"/>
              </a:rPr>
              <a:t>Colorado, California &amp; Michigan</a:t>
            </a:r>
          </a:p>
          <a:p>
            <a:pPr marL="285750" indent="-285750">
              <a:buFont typeface="Calibri"/>
              <a:buChar char="-"/>
            </a:pPr>
            <a:r>
              <a:rPr lang="en-US" dirty="0">
                <a:solidFill>
                  <a:srgbClr val="FFFFFF"/>
                </a:solidFill>
                <a:ea typeface="Calibri"/>
                <a:cs typeface="Calibri"/>
              </a:rPr>
              <a:t>Bottom 3 </a:t>
            </a:r>
            <a:br>
              <a:rPr lang="en-US" dirty="0">
                <a:solidFill>
                  <a:srgbClr val="FFFFFF"/>
                </a:solidFill>
                <a:ea typeface="Calibri"/>
                <a:cs typeface="Calibri"/>
              </a:rPr>
            </a:br>
            <a:r>
              <a:rPr lang="en-US" dirty="0">
                <a:solidFill>
                  <a:srgbClr val="FFFFFF"/>
                </a:solidFill>
                <a:ea typeface="Calibri"/>
                <a:cs typeface="Calibri"/>
              </a:rPr>
              <a:t>North Dakota, DC, South Dakota &amp; West Virginia</a:t>
            </a:r>
          </a:p>
        </p:txBody>
      </p:sp>
      <p:sp>
        <p:nvSpPr>
          <p:cNvPr id="5" name="Down Arrow 4">
            <a:extLst>
              <a:ext uri="{FF2B5EF4-FFF2-40B4-BE49-F238E27FC236}">
                <a16:creationId xmlns:a16="http://schemas.microsoft.com/office/drawing/2014/main" id="{3BE53428-E379-72A1-CBA9-E7FF43D0F405}"/>
              </a:ext>
            </a:extLst>
          </p:cNvPr>
          <p:cNvSpPr/>
          <p:nvPr/>
        </p:nvSpPr>
        <p:spPr>
          <a:xfrm rot="2114094">
            <a:off x="4648855" y="817931"/>
            <a:ext cx="208210" cy="250217"/>
          </a:xfrm>
          <a:prstGeom prst="down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own Arrow 5">
            <a:extLst>
              <a:ext uri="{FF2B5EF4-FFF2-40B4-BE49-F238E27FC236}">
                <a16:creationId xmlns:a16="http://schemas.microsoft.com/office/drawing/2014/main" id="{0BB8F595-0415-0A4D-D02C-BBFEC2684A76}"/>
              </a:ext>
            </a:extLst>
          </p:cNvPr>
          <p:cNvSpPr/>
          <p:nvPr/>
        </p:nvSpPr>
        <p:spPr>
          <a:xfrm rot="20402941">
            <a:off x="4234540" y="1569690"/>
            <a:ext cx="208210" cy="250217"/>
          </a:xfrm>
          <a:prstGeom prst="down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own Arrow 6">
            <a:extLst>
              <a:ext uri="{FF2B5EF4-FFF2-40B4-BE49-F238E27FC236}">
                <a16:creationId xmlns:a16="http://schemas.microsoft.com/office/drawing/2014/main" id="{6293F93A-B034-E006-0015-B37CDBF95F64}"/>
              </a:ext>
            </a:extLst>
          </p:cNvPr>
          <p:cNvSpPr/>
          <p:nvPr/>
        </p:nvSpPr>
        <p:spPr>
          <a:xfrm rot="2139578">
            <a:off x="7323772" y="2290711"/>
            <a:ext cx="208210" cy="250217"/>
          </a:xfrm>
          <a:prstGeom prst="down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28D61F6F-D558-AB82-7055-F8A7A822F889}"/>
              </a:ext>
            </a:extLst>
          </p:cNvPr>
          <p:cNvSpPr/>
          <p:nvPr/>
        </p:nvSpPr>
        <p:spPr>
          <a:xfrm rot="1181397">
            <a:off x="4806066" y="5369075"/>
            <a:ext cx="208210" cy="250217"/>
          </a:xfrm>
          <a:prstGeom prst="down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9" name="Down Arrow 8">
            <a:extLst>
              <a:ext uri="{FF2B5EF4-FFF2-40B4-BE49-F238E27FC236}">
                <a16:creationId xmlns:a16="http://schemas.microsoft.com/office/drawing/2014/main" id="{A7019331-8AA2-B176-623B-A312D3917FCF}"/>
              </a:ext>
            </a:extLst>
          </p:cNvPr>
          <p:cNvSpPr/>
          <p:nvPr/>
        </p:nvSpPr>
        <p:spPr>
          <a:xfrm rot="1181397">
            <a:off x="8081113" y="5369076"/>
            <a:ext cx="208210" cy="250217"/>
          </a:xfrm>
          <a:prstGeom prst="down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10" name="Down Arrow 9">
            <a:extLst>
              <a:ext uri="{FF2B5EF4-FFF2-40B4-BE49-F238E27FC236}">
                <a16:creationId xmlns:a16="http://schemas.microsoft.com/office/drawing/2014/main" id="{8C0D1370-CD0D-E317-0EC5-45CEC7389AEE}"/>
              </a:ext>
            </a:extLst>
          </p:cNvPr>
          <p:cNvSpPr/>
          <p:nvPr/>
        </p:nvSpPr>
        <p:spPr>
          <a:xfrm rot="1181397">
            <a:off x="10099085" y="5369074"/>
            <a:ext cx="208210" cy="250217"/>
          </a:xfrm>
          <a:prstGeom prst="down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
        <p:nvSpPr>
          <p:cNvPr id="11" name="Down Arrow 10">
            <a:extLst>
              <a:ext uri="{FF2B5EF4-FFF2-40B4-BE49-F238E27FC236}">
                <a16:creationId xmlns:a16="http://schemas.microsoft.com/office/drawing/2014/main" id="{AB353A34-95B1-DDD0-7D1E-3324B9FC15EF}"/>
              </a:ext>
            </a:extLst>
          </p:cNvPr>
          <p:cNvSpPr/>
          <p:nvPr/>
        </p:nvSpPr>
        <p:spPr>
          <a:xfrm rot="1181397">
            <a:off x="11356161" y="5423840"/>
            <a:ext cx="208210" cy="250217"/>
          </a:xfrm>
          <a:prstGeom prst="downArrow">
            <a:avLst/>
          </a:prstGeom>
          <a:solidFill>
            <a:schemeClr val="accent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solidFill>
            </a:endParaRPr>
          </a:p>
        </p:txBody>
      </p:sp>
    </p:spTree>
    <p:extLst>
      <p:ext uri="{BB962C8B-B14F-4D97-AF65-F5344CB8AC3E}">
        <p14:creationId xmlns:p14="http://schemas.microsoft.com/office/powerpoint/2010/main" val="4135848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7"/>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P spid="6" grpId="0" animBg="1"/>
      <p:bldP spid="6" grpId="1" animBg="1"/>
      <p:bldP spid="7" grpId="0" animBg="1"/>
      <p:bldP spid="7" grpId="1" animBg="1"/>
      <p:bldP spid="8" grpId="0" animBg="1"/>
      <p:bldP spid="9" grpId="0" animBg="1"/>
      <p:bldP spid="10"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5909733"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8" name="Subtitle 2">
            <a:extLst>
              <a:ext uri="{FF2B5EF4-FFF2-40B4-BE49-F238E27FC236}">
                <a16:creationId xmlns:a16="http://schemas.microsoft.com/office/drawing/2014/main" id="{D04B7989-78E5-4277-EB52-3D78A44A5474}"/>
              </a:ext>
            </a:extLst>
          </p:cNvPr>
          <p:cNvSpPr txBox="1">
            <a:spLocks/>
          </p:cNvSpPr>
          <p:nvPr/>
        </p:nvSpPr>
        <p:spPr>
          <a:xfrm>
            <a:off x="6096000" y="96411"/>
            <a:ext cx="6094476" cy="120814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b="1"/>
              <a:t>Comment on missing values</a:t>
            </a:r>
            <a:endParaRPr lang="en-US"/>
          </a:p>
        </p:txBody>
      </p:sp>
      <p:pic>
        <p:nvPicPr>
          <p:cNvPr id="2" name="Picture 1" descr="A screenshot of a graph&#10;&#10;Description automatically generated">
            <a:extLst>
              <a:ext uri="{FF2B5EF4-FFF2-40B4-BE49-F238E27FC236}">
                <a16:creationId xmlns:a16="http://schemas.microsoft.com/office/drawing/2014/main" id="{94031D40-1D46-3A10-49C8-922C87840707}"/>
              </a:ext>
            </a:extLst>
          </p:cNvPr>
          <p:cNvPicPr>
            <a:picLocks noChangeAspect="1"/>
          </p:cNvPicPr>
          <p:nvPr/>
        </p:nvPicPr>
        <p:blipFill>
          <a:blip r:embed="rId3"/>
          <a:stretch>
            <a:fillRect/>
          </a:stretch>
        </p:blipFill>
        <p:spPr>
          <a:xfrm>
            <a:off x="166149" y="1229177"/>
            <a:ext cx="5582273" cy="4308931"/>
          </a:xfrm>
          <a:prstGeom prst="rect">
            <a:avLst/>
          </a:prstGeom>
        </p:spPr>
      </p:pic>
      <p:sp>
        <p:nvSpPr>
          <p:cNvPr id="10" name="TextBox 9">
            <a:extLst>
              <a:ext uri="{FF2B5EF4-FFF2-40B4-BE49-F238E27FC236}">
                <a16:creationId xmlns:a16="http://schemas.microsoft.com/office/drawing/2014/main" id="{C34E0F0D-CF64-ED26-0F98-252FD482F1A0}"/>
              </a:ext>
            </a:extLst>
          </p:cNvPr>
          <p:cNvSpPr txBox="1"/>
          <p:nvPr/>
        </p:nvSpPr>
        <p:spPr>
          <a:xfrm>
            <a:off x="6183249" y="1068143"/>
            <a:ext cx="5839177" cy="1323439"/>
          </a:xfrm>
          <a:prstGeom prst="rect">
            <a:avLst/>
          </a:prstGeom>
          <a:noFill/>
        </p:spPr>
        <p:txBody>
          <a:bodyPr wrap="square" lIns="91440" tIns="45720" rIns="91440" bIns="45720" anchor="t">
            <a:spAutoFit/>
          </a:bodyPr>
          <a:lstStyle/>
          <a:p>
            <a:r>
              <a:rPr lang="en-US" sz="2000" dirty="0">
                <a:ea typeface="+mn-lt"/>
                <a:cs typeface="+mn-lt"/>
              </a:rPr>
              <a:t>ABV</a:t>
            </a:r>
            <a:endParaRPr lang="en-US" dirty="0">
              <a:ea typeface="+mn-lt"/>
              <a:cs typeface="+mn-lt"/>
            </a:endParaRPr>
          </a:p>
          <a:p>
            <a:pPr marL="171450" indent="-171450">
              <a:buFont typeface="Arial"/>
              <a:buChar char="•"/>
            </a:pPr>
            <a:r>
              <a:rPr lang="en-US" sz="2000" dirty="0">
                <a:ea typeface="+mn-lt"/>
                <a:cs typeface="+mn-lt"/>
              </a:rPr>
              <a:t>2.5% of the data missing values. All records also missing IBU values</a:t>
            </a:r>
          </a:p>
          <a:p>
            <a:pPr marL="171450" indent="-171450">
              <a:buFont typeface="Arial"/>
              <a:buChar char="•"/>
            </a:pPr>
            <a:r>
              <a:rPr lang="en-US" sz="2000" dirty="0">
                <a:cs typeface="Calibri"/>
              </a:rPr>
              <a:t>It appears to be missing completely at random</a:t>
            </a:r>
          </a:p>
        </p:txBody>
      </p:sp>
      <p:sp>
        <p:nvSpPr>
          <p:cNvPr id="14" name="TextBox 13">
            <a:extLst>
              <a:ext uri="{FF2B5EF4-FFF2-40B4-BE49-F238E27FC236}">
                <a16:creationId xmlns:a16="http://schemas.microsoft.com/office/drawing/2014/main" id="{F34F6F37-EA18-5FDF-9CA9-597EA29C6DCF}"/>
              </a:ext>
            </a:extLst>
          </p:cNvPr>
          <p:cNvSpPr txBox="1"/>
          <p:nvPr/>
        </p:nvSpPr>
        <p:spPr>
          <a:xfrm>
            <a:off x="6223649" y="2783330"/>
            <a:ext cx="5839177" cy="1015663"/>
          </a:xfrm>
          <a:prstGeom prst="rect">
            <a:avLst/>
          </a:prstGeom>
          <a:noFill/>
        </p:spPr>
        <p:txBody>
          <a:bodyPr wrap="square" lIns="91440" tIns="45720" rIns="91440" bIns="45720" anchor="t">
            <a:spAutoFit/>
          </a:bodyPr>
          <a:lstStyle/>
          <a:p>
            <a:r>
              <a:rPr lang="en-US" sz="2000" dirty="0">
                <a:ea typeface="+mn-lt"/>
                <a:cs typeface="+mn-lt"/>
              </a:rPr>
              <a:t>IBU</a:t>
            </a:r>
            <a:endParaRPr lang="en-US" dirty="0">
              <a:ea typeface="+mn-lt"/>
              <a:cs typeface="+mn-lt"/>
            </a:endParaRPr>
          </a:p>
          <a:p>
            <a:pPr marL="171450" indent="-171450">
              <a:buFont typeface="Arial"/>
              <a:buChar char="•"/>
            </a:pPr>
            <a:r>
              <a:rPr lang="en-US" sz="2000" dirty="0">
                <a:ea typeface="+mn-lt"/>
                <a:cs typeface="+mn-lt"/>
              </a:rPr>
              <a:t>42% of the data missing values</a:t>
            </a:r>
          </a:p>
          <a:p>
            <a:pPr marL="171450" indent="-171450">
              <a:buFont typeface="Arial"/>
              <a:buChar char="•"/>
            </a:pPr>
            <a:r>
              <a:rPr lang="en-US" sz="2000" dirty="0">
                <a:cs typeface="Calibri"/>
              </a:rPr>
              <a:t>It appears to be missing at random</a:t>
            </a:r>
          </a:p>
        </p:txBody>
      </p:sp>
      <p:sp>
        <p:nvSpPr>
          <p:cNvPr id="3" name="TextBox 2">
            <a:extLst>
              <a:ext uri="{FF2B5EF4-FFF2-40B4-BE49-F238E27FC236}">
                <a16:creationId xmlns:a16="http://schemas.microsoft.com/office/drawing/2014/main" id="{5822DDE8-9BEE-3347-52D0-8AA17B51A2D5}"/>
              </a:ext>
            </a:extLst>
          </p:cNvPr>
          <p:cNvSpPr txBox="1"/>
          <p:nvPr/>
        </p:nvSpPr>
        <p:spPr>
          <a:xfrm>
            <a:off x="6131277" y="4312192"/>
            <a:ext cx="5839177" cy="1631216"/>
          </a:xfrm>
          <a:prstGeom prst="rect">
            <a:avLst/>
          </a:prstGeom>
          <a:noFill/>
        </p:spPr>
        <p:txBody>
          <a:bodyPr wrap="square" lIns="91440" tIns="45720" rIns="91440" bIns="45720" anchor="t">
            <a:spAutoFit/>
          </a:bodyPr>
          <a:lstStyle/>
          <a:p>
            <a:r>
              <a:rPr lang="en-US" sz="2000" dirty="0">
                <a:ea typeface="+mn-lt"/>
                <a:cs typeface="+mn-lt"/>
              </a:rPr>
              <a:t>Treatment of missing values</a:t>
            </a:r>
            <a:endParaRPr lang="en-US" dirty="0">
              <a:ea typeface="+mn-lt"/>
              <a:cs typeface="+mn-lt"/>
            </a:endParaRPr>
          </a:p>
          <a:p>
            <a:pPr marL="171450" indent="-171450">
              <a:buFont typeface="Arial"/>
              <a:buChar char="•"/>
            </a:pPr>
            <a:r>
              <a:rPr lang="en-US" sz="2000" dirty="0">
                <a:ea typeface="+mn-lt"/>
                <a:cs typeface="+mn-lt"/>
              </a:rPr>
              <a:t>Calculated mean ABV and IBU by Style of beer and replaced the missing values with mean</a:t>
            </a:r>
          </a:p>
          <a:p>
            <a:pPr marL="171450" indent="-171450">
              <a:buFont typeface="Arial"/>
              <a:buChar char="•"/>
            </a:pPr>
            <a:r>
              <a:rPr lang="en-US" sz="2000" dirty="0">
                <a:ea typeface="+mn-lt"/>
                <a:cs typeface="+mn-lt"/>
              </a:rPr>
              <a:t>52 records had no IBU values present for all data within that style. Removed from dataset</a:t>
            </a:r>
          </a:p>
        </p:txBody>
      </p:sp>
    </p:spTree>
    <p:extLst>
      <p:ext uri="{BB962C8B-B14F-4D97-AF65-F5344CB8AC3E}">
        <p14:creationId xmlns:p14="http://schemas.microsoft.com/office/powerpoint/2010/main" val="264736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0"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2" name="Subtitle 2">
            <a:extLst>
              <a:ext uri="{FF2B5EF4-FFF2-40B4-BE49-F238E27FC236}">
                <a16:creationId xmlns:a16="http://schemas.microsoft.com/office/drawing/2014/main" id="{F360559B-8FFA-C308-3E55-6AE8BE7EBA5F}"/>
              </a:ext>
            </a:extLst>
          </p:cNvPr>
          <p:cNvSpPr txBox="1">
            <a:spLocks/>
          </p:cNvSpPr>
          <p:nvPr/>
        </p:nvSpPr>
        <p:spPr>
          <a:xfrm>
            <a:off x="187791" y="152855"/>
            <a:ext cx="6094476" cy="120814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b="1"/>
              <a:t>Median IBU per state</a:t>
            </a:r>
            <a:endParaRPr lang="en-PA" sz="2800" b="1"/>
          </a:p>
        </p:txBody>
      </p:sp>
      <p:sp>
        <p:nvSpPr>
          <p:cNvPr id="6" name="TextBox 5">
            <a:extLst>
              <a:ext uri="{FF2B5EF4-FFF2-40B4-BE49-F238E27FC236}">
                <a16:creationId xmlns:a16="http://schemas.microsoft.com/office/drawing/2014/main" id="{3BF27F3F-1062-F2CC-CE1A-54DEDF8805FE}"/>
              </a:ext>
            </a:extLst>
          </p:cNvPr>
          <p:cNvSpPr txBox="1"/>
          <p:nvPr/>
        </p:nvSpPr>
        <p:spPr>
          <a:xfrm>
            <a:off x="217716" y="4671785"/>
            <a:ext cx="58692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dirty="0">
                <a:solidFill>
                  <a:srgbClr val="000000"/>
                </a:solidFill>
                <a:ea typeface="Calibri"/>
                <a:cs typeface="Calibri"/>
              </a:rPr>
              <a:t>State with highest median of bitter beer – Delaware</a:t>
            </a:r>
          </a:p>
          <a:p>
            <a:pPr marL="285750" indent="-285750">
              <a:buFont typeface="Calibri"/>
              <a:buChar char="-"/>
            </a:pPr>
            <a:r>
              <a:rPr lang="en-US" dirty="0">
                <a:solidFill>
                  <a:srgbClr val="000000"/>
                </a:solidFill>
                <a:ea typeface="+mn-lt"/>
                <a:cs typeface="+mn-lt"/>
              </a:rPr>
              <a:t>State with lowest median of bitter beer – New Hampshire</a:t>
            </a:r>
            <a:endParaRPr lang="en-US" dirty="0">
              <a:ea typeface="+mn-lt"/>
              <a:cs typeface="+mn-lt"/>
            </a:endParaRPr>
          </a:p>
        </p:txBody>
      </p:sp>
      <p:pic>
        <p:nvPicPr>
          <p:cNvPr id="5" name="Picture 4">
            <a:extLst>
              <a:ext uri="{FF2B5EF4-FFF2-40B4-BE49-F238E27FC236}">
                <a16:creationId xmlns:a16="http://schemas.microsoft.com/office/drawing/2014/main" id="{B03D9BBE-133C-C022-E9F4-F15EBD6D792D}"/>
              </a:ext>
            </a:extLst>
          </p:cNvPr>
          <p:cNvPicPr>
            <a:picLocks noChangeAspect="1"/>
          </p:cNvPicPr>
          <p:nvPr/>
        </p:nvPicPr>
        <p:blipFill>
          <a:blip r:embed="rId3"/>
          <a:stretch>
            <a:fillRect/>
          </a:stretch>
        </p:blipFill>
        <p:spPr>
          <a:xfrm>
            <a:off x="57346" y="597557"/>
            <a:ext cx="6224921" cy="4072946"/>
          </a:xfrm>
          <a:prstGeom prst="rect">
            <a:avLst/>
          </a:prstGeom>
        </p:spPr>
      </p:pic>
      <p:cxnSp>
        <p:nvCxnSpPr>
          <p:cNvPr id="8" name="Straight Arrow Connector 7">
            <a:extLst>
              <a:ext uri="{FF2B5EF4-FFF2-40B4-BE49-F238E27FC236}">
                <a16:creationId xmlns:a16="http://schemas.microsoft.com/office/drawing/2014/main" id="{28489874-BBB4-5D3F-7100-F40BA42520FE}"/>
              </a:ext>
            </a:extLst>
          </p:cNvPr>
          <p:cNvCxnSpPr>
            <a:cxnSpLocks/>
          </p:cNvCxnSpPr>
          <p:nvPr/>
        </p:nvCxnSpPr>
        <p:spPr>
          <a:xfrm>
            <a:off x="5109886" y="1867216"/>
            <a:ext cx="0" cy="49177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0" name="TextBox 9">
            <a:extLst>
              <a:ext uri="{FF2B5EF4-FFF2-40B4-BE49-F238E27FC236}">
                <a16:creationId xmlns:a16="http://schemas.microsoft.com/office/drawing/2014/main" id="{7BFDA8FF-352C-77ED-607E-8E96BBA0A382}"/>
              </a:ext>
            </a:extLst>
          </p:cNvPr>
          <p:cNvSpPr txBox="1"/>
          <p:nvPr/>
        </p:nvSpPr>
        <p:spPr>
          <a:xfrm>
            <a:off x="4598897" y="1701698"/>
            <a:ext cx="1021977" cy="246221"/>
          </a:xfrm>
          <a:prstGeom prst="rect">
            <a:avLst/>
          </a:prstGeom>
          <a:noFill/>
        </p:spPr>
        <p:txBody>
          <a:bodyPr wrap="square" rtlCol="0">
            <a:spAutoFit/>
          </a:bodyPr>
          <a:lstStyle/>
          <a:p>
            <a:r>
              <a:rPr lang="en-US" sz="1000" dirty="0">
                <a:solidFill>
                  <a:schemeClr val="accent2"/>
                </a:solidFill>
              </a:rPr>
              <a:t>Overall Median</a:t>
            </a:r>
          </a:p>
        </p:txBody>
      </p:sp>
    </p:spTree>
    <p:extLst>
      <p:ext uri="{BB962C8B-B14F-4D97-AF65-F5344CB8AC3E}">
        <p14:creationId xmlns:p14="http://schemas.microsoft.com/office/powerpoint/2010/main" val="2688695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1504" y="-2563"/>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0"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2" name="Subtitle 2">
            <a:extLst>
              <a:ext uri="{FF2B5EF4-FFF2-40B4-BE49-F238E27FC236}">
                <a16:creationId xmlns:a16="http://schemas.microsoft.com/office/drawing/2014/main" id="{F360559B-8FFA-C308-3E55-6AE8BE7EBA5F}"/>
              </a:ext>
            </a:extLst>
          </p:cNvPr>
          <p:cNvSpPr txBox="1">
            <a:spLocks/>
          </p:cNvSpPr>
          <p:nvPr/>
        </p:nvSpPr>
        <p:spPr>
          <a:xfrm>
            <a:off x="187791" y="152855"/>
            <a:ext cx="6094476" cy="1208141"/>
          </a:xfrm>
          <a:prstGeom prst="rect">
            <a:avLst/>
          </a:prstGeom>
        </p:spPr>
        <p:txBody>
          <a:bodyPr vert="horz" lIns="91440" tIns="45720" rIns="91440" bIns="45720" rtlCol="0" anchor="t">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b="1"/>
              <a:t>Median Alcohol Content per state</a:t>
            </a:r>
            <a:endParaRPr lang="en-PA" sz="2800" b="1"/>
          </a:p>
        </p:txBody>
      </p:sp>
      <p:sp>
        <p:nvSpPr>
          <p:cNvPr id="5" name="TextBox 4">
            <a:extLst>
              <a:ext uri="{FF2B5EF4-FFF2-40B4-BE49-F238E27FC236}">
                <a16:creationId xmlns:a16="http://schemas.microsoft.com/office/drawing/2014/main" id="{E244B4C8-3069-1908-AC3F-E893012FBEF9}"/>
              </a:ext>
            </a:extLst>
          </p:cNvPr>
          <p:cNvSpPr txBox="1"/>
          <p:nvPr/>
        </p:nvSpPr>
        <p:spPr>
          <a:xfrm>
            <a:off x="226787" y="4898571"/>
            <a:ext cx="586921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dirty="0">
                <a:solidFill>
                  <a:srgbClr val="000000"/>
                </a:solidFill>
                <a:ea typeface="Calibri"/>
                <a:cs typeface="Calibri"/>
              </a:rPr>
              <a:t>State with highest median of alcohol content – Kentucky</a:t>
            </a:r>
          </a:p>
          <a:p>
            <a:pPr marL="285750" indent="-285750">
              <a:buFont typeface="Calibri"/>
              <a:buChar char="-"/>
            </a:pPr>
            <a:r>
              <a:rPr lang="en-US" dirty="0">
                <a:solidFill>
                  <a:srgbClr val="000000"/>
                </a:solidFill>
                <a:ea typeface="+mn-lt"/>
                <a:cs typeface="+mn-lt"/>
              </a:rPr>
              <a:t>State with lowest median of alcohol content  – Utah</a:t>
            </a:r>
            <a:endParaRPr lang="en-US" dirty="0">
              <a:ea typeface="+mn-lt"/>
              <a:cs typeface="+mn-lt"/>
            </a:endParaRPr>
          </a:p>
        </p:txBody>
      </p:sp>
      <p:pic>
        <p:nvPicPr>
          <p:cNvPr id="6" name="Picture 5">
            <a:extLst>
              <a:ext uri="{FF2B5EF4-FFF2-40B4-BE49-F238E27FC236}">
                <a16:creationId xmlns:a16="http://schemas.microsoft.com/office/drawing/2014/main" id="{D965BAA5-B4AD-1229-8B17-E1F6A22F9051}"/>
              </a:ext>
            </a:extLst>
          </p:cNvPr>
          <p:cNvPicPr>
            <a:picLocks noChangeAspect="1"/>
          </p:cNvPicPr>
          <p:nvPr/>
        </p:nvPicPr>
        <p:blipFill>
          <a:blip r:embed="rId3"/>
          <a:stretch>
            <a:fillRect/>
          </a:stretch>
        </p:blipFill>
        <p:spPr>
          <a:xfrm>
            <a:off x="60265" y="708454"/>
            <a:ext cx="6222002" cy="4071036"/>
          </a:xfrm>
          <a:prstGeom prst="rect">
            <a:avLst/>
          </a:prstGeom>
        </p:spPr>
      </p:pic>
      <p:cxnSp>
        <p:nvCxnSpPr>
          <p:cNvPr id="10" name="Straight Arrow Connector 9">
            <a:extLst>
              <a:ext uri="{FF2B5EF4-FFF2-40B4-BE49-F238E27FC236}">
                <a16:creationId xmlns:a16="http://schemas.microsoft.com/office/drawing/2014/main" id="{12168934-D74C-43AF-D210-0735D9309C28}"/>
              </a:ext>
            </a:extLst>
          </p:cNvPr>
          <p:cNvCxnSpPr>
            <a:cxnSpLocks/>
          </p:cNvCxnSpPr>
          <p:nvPr/>
        </p:nvCxnSpPr>
        <p:spPr>
          <a:xfrm>
            <a:off x="5832182" y="1006608"/>
            <a:ext cx="0" cy="49177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2" name="TextBox 11">
            <a:extLst>
              <a:ext uri="{FF2B5EF4-FFF2-40B4-BE49-F238E27FC236}">
                <a16:creationId xmlns:a16="http://schemas.microsoft.com/office/drawing/2014/main" id="{69273511-67C0-1A49-542E-47B7057A97BD}"/>
              </a:ext>
            </a:extLst>
          </p:cNvPr>
          <p:cNvSpPr txBox="1"/>
          <p:nvPr/>
        </p:nvSpPr>
        <p:spPr>
          <a:xfrm>
            <a:off x="5321193" y="841090"/>
            <a:ext cx="1021977" cy="246221"/>
          </a:xfrm>
          <a:prstGeom prst="rect">
            <a:avLst/>
          </a:prstGeom>
          <a:noFill/>
        </p:spPr>
        <p:txBody>
          <a:bodyPr wrap="square" rtlCol="0">
            <a:spAutoFit/>
          </a:bodyPr>
          <a:lstStyle/>
          <a:p>
            <a:r>
              <a:rPr lang="en-US" sz="1000" dirty="0">
                <a:solidFill>
                  <a:schemeClr val="accent2"/>
                </a:solidFill>
              </a:rPr>
              <a:t>Overall Median</a:t>
            </a:r>
          </a:p>
        </p:txBody>
      </p:sp>
    </p:spTree>
    <p:extLst>
      <p:ext uri="{BB962C8B-B14F-4D97-AF65-F5344CB8AC3E}">
        <p14:creationId xmlns:p14="http://schemas.microsoft.com/office/powerpoint/2010/main" val="2459300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8" name="Subtitle 2">
            <a:extLst>
              <a:ext uri="{FF2B5EF4-FFF2-40B4-BE49-F238E27FC236}">
                <a16:creationId xmlns:a16="http://schemas.microsoft.com/office/drawing/2014/main" id="{D04B7989-78E5-4277-EB52-3D78A44A5474}"/>
              </a:ext>
            </a:extLst>
          </p:cNvPr>
          <p:cNvSpPr txBox="1">
            <a:spLocks/>
          </p:cNvSpPr>
          <p:nvPr/>
        </p:nvSpPr>
        <p:spPr>
          <a:xfrm>
            <a:off x="34921" y="552205"/>
            <a:ext cx="6811652"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b="1" dirty="0">
                <a:solidFill>
                  <a:srgbClr val="FFFFFF"/>
                </a:solidFill>
              </a:rPr>
              <a:t>Median Alcohol Content &amp; IBU per state</a:t>
            </a:r>
            <a:endParaRPr lang="en-PA" sz="2800" b="1">
              <a:solidFill>
                <a:srgbClr val="FFFFFF"/>
              </a:solidFill>
            </a:endParaRPr>
          </a:p>
        </p:txBody>
      </p:sp>
      <p:sp>
        <p:nvSpPr>
          <p:cNvPr id="4" name="TextBox 3">
            <a:extLst>
              <a:ext uri="{FF2B5EF4-FFF2-40B4-BE49-F238E27FC236}">
                <a16:creationId xmlns:a16="http://schemas.microsoft.com/office/drawing/2014/main" id="{0F9DEE8B-8700-A88B-9AF3-52C385BC32CE}"/>
              </a:ext>
            </a:extLst>
          </p:cNvPr>
          <p:cNvSpPr txBox="1"/>
          <p:nvPr/>
        </p:nvSpPr>
        <p:spPr>
          <a:xfrm>
            <a:off x="8454573" y="3528785"/>
            <a:ext cx="3655782"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a:solidFill>
                  <a:srgbClr val="FFFFFF"/>
                </a:solidFill>
                <a:ea typeface="Calibri"/>
                <a:cs typeface="Calibri"/>
              </a:rPr>
              <a:t>Distribution of mid-point of ABV seems tight and ranges between 4 to 6%</a:t>
            </a:r>
          </a:p>
          <a:p>
            <a:pPr marL="285750" indent="-285750">
              <a:buFont typeface="Calibri"/>
              <a:buChar char="-"/>
            </a:pPr>
            <a:r>
              <a:rPr lang="en-US">
                <a:solidFill>
                  <a:srgbClr val="FFFFFF"/>
                </a:solidFill>
                <a:ea typeface="Calibri"/>
                <a:cs typeface="Calibri"/>
              </a:rPr>
              <a:t>Distribution of mid-point IBU has more variability. </a:t>
            </a:r>
          </a:p>
        </p:txBody>
      </p:sp>
      <p:pic>
        <p:nvPicPr>
          <p:cNvPr id="3" name="Picture 2">
            <a:extLst>
              <a:ext uri="{FF2B5EF4-FFF2-40B4-BE49-F238E27FC236}">
                <a16:creationId xmlns:a16="http://schemas.microsoft.com/office/drawing/2014/main" id="{11CB4E86-2D76-A839-83A6-C260F24F0C0F}"/>
              </a:ext>
            </a:extLst>
          </p:cNvPr>
          <p:cNvPicPr>
            <a:picLocks noChangeAspect="1"/>
          </p:cNvPicPr>
          <p:nvPr/>
        </p:nvPicPr>
        <p:blipFill>
          <a:blip r:embed="rId3"/>
          <a:stretch>
            <a:fillRect/>
          </a:stretch>
        </p:blipFill>
        <p:spPr>
          <a:xfrm>
            <a:off x="81645" y="1283234"/>
            <a:ext cx="8326204" cy="5447808"/>
          </a:xfrm>
          <a:prstGeom prst="rect">
            <a:avLst/>
          </a:prstGeom>
        </p:spPr>
      </p:pic>
    </p:spTree>
    <p:extLst>
      <p:ext uri="{BB962C8B-B14F-4D97-AF65-F5344CB8AC3E}">
        <p14:creationId xmlns:p14="http://schemas.microsoft.com/office/powerpoint/2010/main" val="278676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25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lose-up of beer tasting flight">
            <a:extLst>
              <a:ext uri="{FF2B5EF4-FFF2-40B4-BE49-F238E27FC236}">
                <a16:creationId xmlns:a16="http://schemas.microsoft.com/office/drawing/2014/main" id="{0E18EDEC-7BA8-4788-872E-8D4C668D235F}"/>
              </a:ext>
            </a:extLst>
          </p:cNvPr>
          <p:cNvPicPr>
            <a:picLocks noChangeAspect="1"/>
          </p:cNvPicPr>
          <p:nvPr/>
        </p:nvPicPr>
        <p:blipFill rotWithShape="1">
          <a:blip r:embed="rId2"/>
          <a:srcRect t="9404" b="6342"/>
          <a:stretch/>
        </p:blipFill>
        <p:spPr>
          <a:xfrm>
            <a:off x="20" y="214264"/>
            <a:ext cx="12191980" cy="6856718"/>
          </a:xfrm>
          <a:prstGeom prst="rect">
            <a:avLst/>
          </a:prstGeom>
        </p:spPr>
      </p:pic>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Freeform 4">
            <a:extLst>
              <a:ext uri="{FF2B5EF4-FFF2-40B4-BE49-F238E27FC236}">
                <a16:creationId xmlns:a16="http://schemas.microsoft.com/office/drawing/2014/main" id="{5B63A46F-74C8-57C7-13B3-C93F1A9010B4}"/>
              </a:ext>
            </a:extLst>
          </p:cNvPr>
          <p:cNvSpPr/>
          <p:nvPr/>
        </p:nvSpPr>
        <p:spPr>
          <a:xfrm>
            <a:off x="3495507" y="2938460"/>
            <a:ext cx="3720404" cy="1408326"/>
          </a:xfrm>
          <a:custGeom>
            <a:avLst/>
            <a:gdLst>
              <a:gd name="connsiteX0" fmla="*/ 0 w 3720404"/>
              <a:gd name="connsiteY0" fmla="*/ 0 h 1408326"/>
              <a:gd name="connsiteX1" fmla="*/ 3720404 w 3720404"/>
              <a:gd name="connsiteY1" fmla="*/ 0 h 1408326"/>
              <a:gd name="connsiteX2" fmla="*/ 3720404 w 3720404"/>
              <a:gd name="connsiteY2" fmla="*/ 1408326 h 1408326"/>
              <a:gd name="connsiteX3" fmla="*/ 0 w 3720404"/>
              <a:gd name="connsiteY3" fmla="*/ 1408326 h 1408326"/>
              <a:gd name="connsiteX4" fmla="*/ 0 w 3720404"/>
              <a:gd name="connsiteY4" fmla="*/ 0 h 140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0404" h="1408326">
                <a:moveTo>
                  <a:pt x="0" y="0"/>
                </a:moveTo>
                <a:lnTo>
                  <a:pt x="3720404" y="0"/>
                </a:lnTo>
                <a:lnTo>
                  <a:pt x="3720404" y="1408326"/>
                </a:lnTo>
                <a:lnTo>
                  <a:pt x="0" y="1408326"/>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77368" tIns="158496" rIns="277368" bIns="158496" numCol="1" spcCol="1270" anchor="ctr" anchorCtr="0">
            <a:noAutofit/>
          </a:bodyPr>
          <a:lstStyle/>
          <a:p>
            <a:pPr marL="0" lvl="0" indent="0" algn="ctr" defTabSz="1733550" rtl="0">
              <a:lnSpc>
                <a:spcPct val="90000"/>
              </a:lnSpc>
              <a:spcBef>
                <a:spcPct val="0"/>
              </a:spcBef>
              <a:spcAft>
                <a:spcPct val="35000"/>
              </a:spcAft>
              <a:buNone/>
            </a:pPr>
            <a:r>
              <a:rPr lang="en-US" sz="3900" kern="1200" dirty="0"/>
              <a:t> Maximum ABV Beer</a:t>
            </a:r>
          </a:p>
        </p:txBody>
      </p:sp>
      <p:sp>
        <p:nvSpPr>
          <p:cNvPr id="6" name="Freeform 5">
            <a:extLst>
              <a:ext uri="{FF2B5EF4-FFF2-40B4-BE49-F238E27FC236}">
                <a16:creationId xmlns:a16="http://schemas.microsoft.com/office/drawing/2014/main" id="{A129265E-D066-28D0-D690-36BAFD71F215}"/>
              </a:ext>
            </a:extLst>
          </p:cNvPr>
          <p:cNvSpPr/>
          <p:nvPr/>
        </p:nvSpPr>
        <p:spPr>
          <a:xfrm>
            <a:off x="3495507" y="4346787"/>
            <a:ext cx="3720404" cy="1712880"/>
          </a:xfrm>
          <a:custGeom>
            <a:avLst/>
            <a:gdLst>
              <a:gd name="connsiteX0" fmla="*/ 0 w 3720404"/>
              <a:gd name="connsiteY0" fmla="*/ 0 h 1712880"/>
              <a:gd name="connsiteX1" fmla="*/ 3720404 w 3720404"/>
              <a:gd name="connsiteY1" fmla="*/ 0 h 1712880"/>
              <a:gd name="connsiteX2" fmla="*/ 3720404 w 3720404"/>
              <a:gd name="connsiteY2" fmla="*/ 1712880 h 1712880"/>
              <a:gd name="connsiteX3" fmla="*/ 0 w 3720404"/>
              <a:gd name="connsiteY3" fmla="*/ 1712880 h 1712880"/>
              <a:gd name="connsiteX4" fmla="*/ 0 w 3720404"/>
              <a:gd name="connsiteY4" fmla="*/ 0 h 171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0404" h="1712880">
                <a:moveTo>
                  <a:pt x="0" y="0"/>
                </a:moveTo>
                <a:lnTo>
                  <a:pt x="3720404" y="0"/>
                </a:lnTo>
                <a:lnTo>
                  <a:pt x="3720404" y="1712880"/>
                </a:lnTo>
                <a:lnTo>
                  <a:pt x="0" y="1712880"/>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08026" tIns="208026" rIns="277368" bIns="312039" numCol="1" spcCol="1270" anchor="t" anchorCtr="0">
            <a:noAutofit/>
          </a:bodyPr>
          <a:lstStyle/>
          <a:p>
            <a:pPr marL="285750" lvl="1" indent="-285750" algn="l" defTabSz="1733550" rtl="0">
              <a:lnSpc>
                <a:spcPct val="90000"/>
              </a:lnSpc>
              <a:spcBef>
                <a:spcPct val="0"/>
              </a:spcBef>
              <a:spcAft>
                <a:spcPct val="15000"/>
              </a:spcAft>
              <a:buChar char="•"/>
            </a:pPr>
            <a:r>
              <a:rPr lang="en-US" sz="3900" kern="1200" dirty="0"/>
              <a:t> Colorado</a:t>
            </a:r>
          </a:p>
          <a:p>
            <a:pPr marL="285750" lvl="1" indent="-285750" algn="l" defTabSz="1733550" rtl="0">
              <a:lnSpc>
                <a:spcPct val="90000"/>
              </a:lnSpc>
              <a:spcBef>
                <a:spcPct val="0"/>
              </a:spcBef>
              <a:spcAft>
                <a:spcPct val="15000"/>
              </a:spcAft>
              <a:buChar char="•"/>
            </a:pPr>
            <a:r>
              <a:rPr lang="en-US" sz="3900" kern="1200" dirty="0"/>
              <a:t> ABV of 12.8%</a:t>
            </a:r>
          </a:p>
        </p:txBody>
      </p:sp>
      <p:sp>
        <p:nvSpPr>
          <p:cNvPr id="7" name="Freeform 6">
            <a:extLst>
              <a:ext uri="{FF2B5EF4-FFF2-40B4-BE49-F238E27FC236}">
                <a16:creationId xmlns:a16="http://schemas.microsoft.com/office/drawing/2014/main" id="{1CAC551B-E925-7194-BE5D-D6F10CB081D0}"/>
              </a:ext>
            </a:extLst>
          </p:cNvPr>
          <p:cNvSpPr/>
          <p:nvPr/>
        </p:nvSpPr>
        <p:spPr>
          <a:xfrm>
            <a:off x="7736769" y="2938460"/>
            <a:ext cx="3720404" cy="1408326"/>
          </a:xfrm>
          <a:custGeom>
            <a:avLst/>
            <a:gdLst>
              <a:gd name="connsiteX0" fmla="*/ 0 w 3720404"/>
              <a:gd name="connsiteY0" fmla="*/ 0 h 1408326"/>
              <a:gd name="connsiteX1" fmla="*/ 3720404 w 3720404"/>
              <a:gd name="connsiteY1" fmla="*/ 0 h 1408326"/>
              <a:gd name="connsiteX2" fmla="*/ 3720404 w 3720404"/>
              <a:gd name="connsiteY2" fmla="*/ 1408326 h 1408326"/>
              <a:gd name="connsiteX3" fmla="*/ 0 w 3720404"/>
              <a:gd name="connsiteY3" fmla="*/ 1408326 h 1408326"/>
              <a:gd name="connsiteX4" fmla="*/ 0 w 3720404"/>
              <a:gd name="connsiteY4" fmla="*/ 0 h 1408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0404" h="1408326">
                <a:moveTo>
                  <a:pt x="0" y="0"/>
                </a:moveTo>
                <a:lnTo>
                  <a:pt x="3720404" y="0"/>
                </a:lnTo>
                <a:lnTo>
                  <a:pt x="3720404" y="1408326"/>
                </a:lnTo>
                <a:lnTo>
                  <a:pt x="0" y="1408326"/>
                </a:lnTo>
                <a:lnTo>
                  <a:pt x="0" y="0"/>
                </a:lnTo>
                <a:close/>
              </a:path>
            </a:pathLst>
          </a:cu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77368" tIns="158496" rIns="277368" bIns="158496" numCol="1" spcCol="1270" anchor="ctr" anchorCtr="0">
            <a:noAutofit/>
          </a:bodyPr>
          <a:lstStyle/>
          <a:p>
            <a:pPr marL="0" lvl="0" indent="0" algn="ctr" defTabSz="1733550" rtl="0">
              <a:lnSpc>
                <a:spcPct val="90000"/>
              </a:lnSpc>
              <a:spcBef>
                <a:spcPct val="0"/>
              </a:spcBef>
              <a:spcAft>
                <a:spcPct val="35000"/>
              </a:spcAft>
              <a:buNone/>
            </a:pPr>
            <a:r>
              <a:rPr lang="en-US" sz="3900" kern="1200"/>
              <a:t> Most bitter Beer</a:t>
            </a:r>
          </a:p>
        </p:txBody>
      </p:sp>
      <p:sp>
        <p:nvSpPr>
          <p:cNvPr id="8" name="Freeform 7">
            <a:extLst>
              <a:ext uri="{FF2B5EF4-FFF2-40B4-BE49-F238E27FC236}">
                <a16:creationId xmlns:a16="http://schemas.microsoft.com/office/drawing/2014/main" id="{189736DB-D2ED-7586-2C62-520ABB9647A6}"/>
              </a:ext>
            </a:extLst>
          </p:cNvPr>
          <p:cNvSpPr/>
          <p:nvPr/>
        </p:nvSpPr>
        <p:spPr>
          <a:xfrm>
            <a:off x="7736769" y="4346787"/>
            <a:ext cx="3720404" cy="1712880"/>
          </a:xfrm>
          <a:custGeom>
            <a:avLst/>
            <a:gdLst>
              <a:gd name="connsiteX0" fmla="*/ 0 w 3720404"/>
              <a:gd name="connsiteY0" fmla="*/ 0 h 1712880"/>
              <a:gd name="connsiteX1" fmla="*/ 3720404 w 3720404"/>
              <a:gd name="connsiteY1" fmla="*/ 0 h 1712880"/>
              <a:gd name="connsiteX2" fmla="*/ 3720404 w 3720404"/>
              <a:gd name="connsiteY2" fmla="*/ 1712880 h 1712880"/>
              <a:gd name="connsiteX3" fmla="*/ 0 w 3720404"/>
              <a:gd name="connsiteY3" fmla="*/ 1712880 h 1712880"/>
              <a:gd name="connsiteX4" fmla="*/ 0 w 3720404"/>
              <a:gd name="connsiteY4" fmla="*/ 0 h 171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20404" h="1712880">
                <a:moveTo>
                  <a:pt x="0" y="0"/>
                </a:moveTo>
                <a:lnTo>
                  <a:pt x="3720404" y="0"/>
                </a:lnTo>
                <a:lnTo>
                  <a:pt x="3720404" y="1712880"/>
                </a:lnTo>
                <a:lnTo>
                  <a:pt x="0" y="1712880"/>
                </a:lnTo>
                <a:lnTo>
                  <a:pt x="0" y="0"/>
                </a:lnTo>
                <a:close/>
              </a:path>
            </a:pathLst>
          </a:custGeom>
        </p:spPr>
        <p:style>
          <a:lnRef idx="2">
            <a:schemeClr val="accent4">
              <a:alpha val="90000"/>
              <a:tint val="40000"/>
              <a:hueOff val="0"/>
              <a:satOff val="0"/>
              <a:lumOff val="0"/>
              <a:alphaOff val="0"/>
            </a:schemeClr>
          </a:lnRef>
          <a:fillRef idx="1">
            <a:schemeClr val="accent4">
              <a:alpha val="90000"/>
              <a:tint val="40000"/>
              <a:hueOff val="0"/>
              <a:satOff val="0"/>
              <a:lumOff val="0"/>
              <a:alphaOff val="0"/>
            </a:schemeClr>
          </a:fillRef>
          <a:effectRef idx="0">
            <a:schemeClr val="accent4">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208026" tIns="208026" rIns="277368" bIns="312039" numCol="1" spcCol="1270" anchor="t" anchorCtr="0">
            <a:noAutofit/>
          </a:bodyPr>
          <a:lstStyle/>
          <a:p>
            <a:pPr marL="285750" lvl="1" indent="-285750" algn="l" defTabSz="1733550" rtl="0">
              <a:lnSpc>
                <a:spcPct val="90000"/>
              </a:lnSpc>
              <a:spcBef>
                <a:spcPct val="0"/>
              </a:spcBef>
              <a:spcAft>
                <a:spcPct val="15000"/>
              </a:spcAft>
              <a:buChar char="•"/>
            </a:pPr>
            <a:r>
              <a:rPr lang="en-US" sz="3900" kern="1200"/>
              <a:t> Oregon</a:t>
            </a:r>
          </a:p>
          <a:p>
            <a:pPr marL="285750" lvl="1" indent="-285750" algn="l" defTabSz="1733550" rtl="0">
              <a:lnSpc>
                <a:spcPct val="90000"/>
              </a:lnSpc>
              <a:spcBef>
                <a:spcPct val="0"/>
              </a:spcBef>
              <a:spcAft>
                <a:spcPct val="15000"/>
              </a:spcAft>
              <a:buChar char="•"/>
            </a:pPr>
            <a:r>
              <a:rPr lang="en-US" sz="3900" kern="1200"/>
              <a:t> IBU of 138</a:t>
            </a:r>
          </a:p>
        </p:txBody>
      </p:sp>
    </p:spTree>
    <p:extLst>
      <p:ext uri="{BB962C8B-B14F-4D97-AF65-F5344CB8AC3E}">
        <p14:creationId xmlns:p14="http://schemas.microsoft.com/office/powerpoint/2010/main" val="234831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Close-up of beer tasting flight">
            <a:extLst>
              <a:ext uri="{FF2B5EF4-FFF2-40B4-BE49-F238E27FC236}">
                <a16:creationId xmlns:a16="http://schemas.microsoft.com/office/drawing/2014/main" id="{B79B9AD6-0012-93F7-9DBC-C3F5724C1AE3}"/>
              </a:ext>
            </a:extLst>
          </p:cNvPr>
          <p:cNvPicPr>
            <a:picLocks noChangeAspect="1"/>
          </p:cNvPicPr>
          <p:nvPr/>
        </p:nvPicPr>
        <p:blipFill rotWithShape="1">
          <a:blip r:embed="rId2"/>
          <a:srcRect t="9404" b="6342"/>
          <a:stretch/>
        </p:blipFill>
        <p:spPr>
          <a:xfrm>
            <a:off x="20" y="1282"/>
            <a:ext cx="12191980" cy="6856718"/>
          </a:xfrm>
          <a:prstGeom prst="rect">
            <a:avLst/>
          </a:prstGeom>
        </p:spPr>
      </p:pic>
      <p:sp>
        <p:nvSpPr>
          <p:cNvPr id="9" name="Rectangle 8">
            <a:extLst>
              <a:ext uri="{FF2B5EF4-FFF2-40B4-BE49-F238E27FC236}">
                <a16:creationId xmlns:a16="http://schemas.microsoft.com/office/drawing/2014/main" id="{A5DA7FD6-7CB2-B05C-B76D-5B3E3AE36458}"/>
              </a:ext>
            </a:extLst>
          </p:cNvPr>
          <p:cNvSpPr>
            <a:spLocks noGrp="1" noRot="1" noMove="1" noResize="1" noEditPoints="1" noAdjustHandles="1" noChangeArrowheads="1" noChangeShapeType="1"/>
          </p:cNvSpPr>
          <p:nvPr/>
        </p:nvSpPr>
        <p:spPr>
          <a:xfrm>
            <a:off x="5909733" y="-1281"/>
            <a:ext cx="6282267" cy="6857999"/>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PA"/>
          </a:p>
        </p:txBody>
      </p:sp>
      <p:sp>
        <p:nvSpPr>
          <p:cNvPr id="8" name="Subtitle 2">
            <a:extLst>
              <a:ext uri="{FF2B5EF4-FFF2-40B4-BE49-F238E27FC236}">
                <a16:creationId xmlns:a16="http://schemas.microsoft.com/office/drawing/2014/main" id="{D04B7989-78E5-4277-EB52-3D78A44A5474}"/>
              </a:ext>
            </a:extLst>
          </p:cNvPr>
          <p:cNvSpPr txBox="1">
            <a:spLocks/>
          </p:cNvSpPr>
          <p:nvPr/>
        </p:nvSpPr>
        <p:spPr>
          <a:xfrm>
            <a:off x="6096000" y="96411"/>
            <a:ext cx="6094476" cy="12081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spcBef>
                <a:spcPts val="0"/>
              </a:spcBef>
            </a:pPr>
            <a:r>
              <a:rPr lang="en-US" sz="2800" b="1"/>
              <a:t>Distribution of the ABV</a:t>
            </a:r>
            <a:endParaRPr lang="en-PA" sz="2800" b="1"/>
          </a:p>
        </p:txBody>
      </p:sp>
      <p:sp>
        <p:nvSpPr>
          <p:cNvPr id="6" name="TextBox 5">
            <a:extLst>
              <a:ext uri="{FF2B5EF4-FFF2-40B4-BE49-F238E27FC236}">
                <a16:creationId xmlns:a16="http://schemas.microsoft.com/office/drawing/2014/main" id="{24B64861-BD03-CA13-82E7-C1E5D76E4913}"/>
              </a:ext>
            </a:extLst>
          </p:cNvPr>
          <p:cNvSpPr txBox="1"/>
          <p:nvPr/>
        </p:nvSpPr>
        <p:spPr>
          <a:xfrm>
            <a:off x="6189600" y="2643737"/>
            <a:ext cx="5839177" cy="707886"/>
          </a:xfrm>
          <a:prstGeom prst="rect">
            <a:avLst/>
          </a:prstGeom>
          <a:noFill/>
        </p:spPr>
        <p:txBody>
          <a:bodyPr wrap="square" lIns="91440" tIns="45720" rIns="91440" bIns="45720" anchor="t">
            <a:spAutoFit/>
          </a:bodyPr>
          <a:lstStyle/>
          <a:p>
            <a:pPr marL="171450" indent="-171450">
              <a:buFont typeface="Arial"/>
              <a:buChar char="•"/>
            </a:pPr>
            <a:r>
              <a:rPr lang="en-US" sz="2000" dirty="0">
                <a:ea typeface="+mn-lt"/>
                <a:cs typeface="+mn-lt"/>
              </a:rPr>
              <a:t>Half of the beers exhibit an alcohol content of 5.7% or below, with the overall range from 1% to 12.8%.</a:t>
            </a:r>
            <a:endParaRPr lang="en-US" dirty="0"/>
          </a:p>
        </p:txBody>
      </p:sp>
      <p:sp>
        <p:nvSpPr>
          <p:cNvPr id="5" name="TextBox 4">
            <a:extLst>
              <a:ext uri="{FF2B5EF4-FFF2-40B4-BE49-F238E27FC236}">
                <a16:creationId xmlns:a16="http://schemas.microsoft.com/office/drawing/2014/main" id="{F6D3F137-F7AE-CDE4-F9BC-CEAED1DE8D61}"/>
              </a:ext>
            </a:extLst>
          </p:cNvPr>
          <p:cNvSpPr txBox="1"/>
          <p:nvPr/>
        </p:nvSpPr>
        <p:spPr>
          <a:xfrm>
            <a:off x="6224072" y="1181423"/>
            <a:ext cx="5839177" cy="1015663"/>
          </a:xfrm>
          <a:prstGeom prst="rect">
            <a:avLst/>
          </a:prstGeom>
          <a:noFill/>
        </p:spPr>
        <p:txBody>
          <a:bodyPr wrap="square" lIns="91440" tIns="45720" rIns="91440" bIns="45720" anchor="t">
            <a:spAutoFit/>
          </a:bodyPr>
          <a:lstStyle/>
          <a:p>
            <a:pPr marL="171450" indent="-171450">
              <a:buFont typeface="Arial,Sans-Serif"/>
              <a:buChar char="•"/>
            </a:pPr>
            <a:r>
              <a:rPr lang="en-US" sz="2000">
                <a:latin typeface="Calibri" panose="020F0502020204030204"/>
                <a:ea typeface="+mn-lt"/>
                <a:cs typeface="Calibri" panose="020F0502020204030204"/>
              </a:rPr>
              <a:t>The distribution</a:t>
            </a:r>
            <a:r>
              <a:rPr lang="en-US" sz="2000">
                <a:ea typeface="+mn-lt"/>
                <a:cs typeface="+mn-lt"/>
              </a:rPr>
              <a:t> of ABV values appears to be right-skewed, indicating that most beers have lower alcohol content.</a:t>
            </a:r>
            <a:endParaRPr lang="en-US"/>
          </a:p>
        </p:txBody>
      </p:sp>
      <p:sp>
        <p:nvSpPr>
          <p:cNvPr id="11" name="TextBox 10">
            <a:extLst>
              <a:ext uri="{FF2B5EF4-FFF2-40B4-BE49-F238E27FC236}">
                <a16:creationId xmlns:a16="http://schemas.microsoft.com/office/drawing/2014/main" id="{10160B16-3967-17DB-0536-03D02359D34B}"/>
              </a:ext>
            </a:extLst>
          </p:cNvPr>
          <p:cNvSpPr txBox="1"/>
          <p:nvPr/>
        </p:nvSpPr>
        <p:spPr>
          <a:xfrm>
            <a:off x="6187786" y="3812138"/>
            <a:ext cx="5834642" cy="707886"/>
          </a:xfrm>
          <a:prstGeom prst="rect">
            <a:avLst/>
          </a:prstGeom>
          <a:noFill/>
        </p:spPr>
        <p:txBody>
          <a:bodyPr wrap="square" lIns="91440" tIns="45720" rIns="91440" bIns="45720" anchor="t">
            <a:spAutoFit/>
          </a:bodyPr>
          <a:lstStyle/>
          <a:p>
            <a:pPr marL="171450" indent="-171450">
              <a:buFont typeface="Arial"/>
              <a:buChar char="•"/>
            </a:pPr>
            <a:r>
              <a:rPr lang="en-US" sz="2000" dirty="0">
                <a:ea typeface="Calibri"/>
                <a:cs typeface="Calibri"/>
              </a:rPr>
              <a:t>Some outliers with much higher values (&gt;10%) than the median may represent specialty beers.</a:t>
            </a:r>
            <a:endParaRPr lang="en-US" dirty="0"/>
          </a:p>
        </p:txBody>
      </p:sp>
      <p:pic>
        <p:nvPicPr>
          <p:cNvPr id="4" name="Picture 3">
            <a:extLst>
              <a:ext uri="{FF2B5EF4-FFF2-40B4-BE49-F238E27FC236}">
                <a16:creationId xmlns:a16="http://schemas.microsoft.com/office/drawing/2014/main" id="{84D67092-FBE3-E4C8-B1E2-F39AE0FE0841}"/>
              </a:ext>
            </a:extLst>
          </p:cNvPr>
          <p:cNvPicPr>
            <a:picLocks noChangeAspect="1"/>
          </p:cNvPicPr>
          <p:nvPr/>
        </p:nvPicPr>
        <p:blipFill>
          <a:blip r:embed="rId3"/>
          <a:stretch>
            <a:fillRect/>
          </a:stretch>
        </p:blipFill>
        <p:spPr>
          <a:xfrm>
            <a:off x="163223" y="76344"/>
            <a:ext cx="5410864" cy="3540311"/>
          </a:xfrm>
          <a:prstGeom prst="rect">
            <a:avLst/>
          </a:prstGeom>
        </p:spPr>
      </p:pic>
      <p:pic>
        <p:nvPicPr>
          <p:cNvPr id="13" name="Picture 12">
            <a:extLst>
              <a:ext uri="{FF2B5EF4-FFF2-40B4-BE49-F238E27FC236}">
                <a16:creationId xmlns:a16="http://schemas.microsoft.com/office/drawing/2014/main" id="{F8F9A797-A224-5616-6862-FB064D15C246}"/>
              </a:ext>
            </a:extLst>
          </p:cNvPr>
          <p:cNvPicPr>
            <a:picLocks noChangeAspect="1"/>
          </p:cNvPicPr>
          <p:nvPr/>
        </p:nvPicPr>
        <p:blipFill>
          <a:blip r:embed="rId4"/>
          <a:stretch>
            <a:fillRect/>
          </a:stretch>
        </p:blipFill>
        <p:spPr>
          <a:xfrm>
            <a:off x="163223" y="3691717"/>
            <a:ext cx="4787793" cy="3132637"/>
          </a:xfrm>
          <a:prstGeom prst="rect">
            <a:avLst/>
          </a:prstGeom>
        </p:spPr>
      </p:pic>
    </p:spTree>
    <p:extLst>
      <p:ext uri="{BB962C8B-B14F-4D97-AF65-F5344CB8AC3E}">
        <p14:creationId xmlns:p14="http://schemas.microsoft.com/office/powerpoint/2010/main" val="337980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TotalTime>
  <Words>1097</Words>
  <Application>Microsoft Macintosh PowerPoint</Application>
  <PresentationFormat>Widescreen</PresentationFormat>
  <Paragraphs>203</Paragraphs>
  <Slides>27</Slides>
  <Notes>0</Notes>
  <HiddenSlides>10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Arial,Sans-Serif</vt:lpstr>
      <vt:lpstr>Calibri</vt:lpstr>
      <vt:lpstr>Calibri Light</vt:lpstr>
      <vt:lpstr>Söhne</vt:lpstr>
      <vt:lpstr>Office Theme</vt:lpstr>
      <vt:lpstr>Study:  Beers &amp; Breweries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Study:  Beers &amp; Breweries</dc:title>
  <dc:creator>Jimena Navarro</dc:creator>
  <cp:lastModifiedBy>Maya Chandrashekaran</cp:lastModifiedBy>
  <cp:revision>11</cp:revision>
  <dcterms:created xsi:type="dcterms:W3CDTF">2024-02-27T02:33:46Z</dcterms:created>
  <dcterms:modified xsi:type="dcterms:W3CDTF">2024-03-09T07:41:18Z</dcterms:modified>
</cp:coreProperties>
</file>